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6"/>
  </p:notesMasterIdLst>
  <p:sldIdLst>
    <p:sldId id="256" r:id="rId2"/>
    <p:sldId id="269" r:id="rId3"/>
    <p:sldId id="380" r:id="rId4"/>
    <p:sldId id="381" r:id="rId5"/>
    <p:sldId id="382" r:id="rId6"/>
    <p:sldId id="257" r:id="rId7"/>
    <p:sldId id="259" r:id="rId8"/>
    <p:sldId id="441" r:id="rId9"/>
    <p:sldId id="283" r:id="rId10"/>
    <p:sldId id="369" r:id="rId11"/>
    <p:sldId id="358" r:id="rId12"/>
    <p:sldId id="487" r:id="rId13"/>
    <p:sldId id="529" r:id="rId14"/>
    <p:sldId id="530" r:id="rId15"/>
    <p:sldId id="488" r:id="rId16"/>
    <p:sldId id="258" r:id="rId17"/>
    <p:sldId id="442" r:id="rId18"/>
    <p:sldId id="595" r:id="rId19"/>
    <p:sldId id="596" r:id="rId20"/>
    <p:sldId id="485" r:id="rId21"/>
    <p:sldId id="492" r:id="rId22"/>
    <p:sldId id="493" r:id="rId23"/>
    <p:sldId id="599" r:id="rId24"/>
    <p:sldId id="600" r:id="rId25"/>
    <p:sldId id="477" r:id="rId26"/>
    <p:sldId id="490" r:id="rId27"/>
    <p:sldId id="539" r:id="rId28"/>
    <p:sldId id="547" r:id="rId29"/>
    <p:sldId id="637" r:id="rId30"/>
    <p:sldId id="574" r:id="rId31"/>
    <p:sldId id="650" r:id="rId32"/>
    <p:sldId id="548" r:id="rId33"/>
    <p:sldId id="651" r:id="rId34"/>
    <p:sldId id="534" r:id="rId35"/>
    <p:sldId id="543" r:id="rId36"/>
    <p:sldId id="540" r:id="rId37"/>
    <p:sldId id="541" r:id="rId38"/>
    <p:sldId id="586" r:id="rId39"/>
    <p:sldId id="602" r:id="rId40"/>
    <p:sldId id="542" r:id="rId41"/>
    <p:sldId id="588" r:id="rId42"/>
    <p:sldId id="538" r:id="rId43"/>
    <p:sldId id="482" r:id="rId44"/>
    <p:sldId id="516" r:id="rId45"/>
    <p:sldId id="278" r:id="rId46"/>
    <p:sldId id="396" r:id="rId47"/>
    <p:sldId id="391" r:id="rId48"/>
    <p:sldId id="268" r:id="rId49"/>
    <p:sldId id="307" r:id="rId50"/>
    <p:sldId id="288" r:id="rId51"/>
    <p:sldId id="277" r:id="rId52"/>
    <p:sldId id="616" r:id="rId53"/>
    <p:sldId id="645" r:id="rId54"/>
    <p:sldId id="644" r:id="rId55"/>
    <p:sldId id="646" r:id="rId56"/>
    <p:sldId id="647" r:id="rId57"/>
    <p:sldId id="648" r:id="rId58"/>
    <p:sldId id="628" r:id="rId59"/>
    <p:sldId id="643" r:id="rId60"/>
    <p:sldId id="634" r:id="rId61"/>
    <p:sldId id="641" r:id="rId62"/>
    <p:sldId id="631" r:id="rId63"/>
    <p:sldId id="642" r:id="rId64"/>
    <p:sldId id="636" r:id="rId65"/>
    <p:sldId id="652" r:id="rId66"/>
    <p:sldId id="632" r:id="rId67"/>
    <p:sldId id="633" r:id="rId68"/>
    <p:sldId id="635" r:id="rId69"/>
    <p:sldId id="446" r:id="rId70"/>
    <p:sldId id="572" r:id="rId71"/>
    <p:sldId id="583" r:id="rId72"/>
    <p:sldId id="573" r:id="rId73"/>
    <p:sldId id="566" r:id="rId74"/>
    <p:sldId id="567" r:id="rId75"/>
    <p:sldId id="603" r:id="rId76"/>
    <p:sldId id="565" r:id="rId77"/>
    <p:sldId id="576" r:id="rId78"/>
    <p:sldId id="579" r:id="rId79"/>
    <p:sldId id="582" r:id="rId80"/>
    <p:sldId id="578" r:id="rId81"/>
    <p:sldId id="580" r:id="rId82"/>
    <p:sldId id="581" r:id="rId83"/>
    <p:sldId id="630" r:id="rId84"/>
    <p:sldId id="649" r:id="rId85"/>
    <p:sldId id="496" r:id="rId86"/>
    <p:sldId id="480" r:id="rId87"/>
    <p:sldId id="552" r:id="rId88"/>
    <p:sldId id="501" r:id="rId89"/>
    <p:sldId id="617" r:id="rId90"/>
    <p:sldId id="626" r:id="rId91"/>
    <p:sldId id="640" r:id="rId92"/>
    <p:sldId id="618" r:id="rId93"/>
    <p:sldId id="619" r:id="rId94"/>
    <p:sldId id="625" r:id="rId95"/>
    <p:sldId id="620" r:id="rId96"/>
    <p:sldId id="606" r:id="rId97"/>
    <p:sldId id="608" r:id="rId98"/>
    <p:sldId id="623" r:id="rId99"/>
    <p:sldId id="607" r:id="rId100"/>
    <p:sldId id="605" r:id="rId101"/>
    <p:sldId id="502" r:id="rId102"/>
    <p:sldId id="553" r:id="rId103"/>
    <p:sldId id="479" r:id="rId104"/>
    <p:sldId id="622" r:id="rId105"/>
    <p:sldId id="506" r:id="rId106"/>
    <p:sldId id="503" r:id="rId107"/>
    <p:sldId id="535" r:id="rId108"/>
    <p:sldId id="584" r:id="rId109"/>
    <p:sldId id="554" r:id="rId110"/>
    <p:sldId id="507" r:id="rId111"/>
    <p:sldId id="527" r:id="rId112"/>
    <p:sldId id="525" r:id="rId113"/>
    <p:sldId id="562" r:id="rId114"/>
    <p:sldId id="509" r:id="rId115"/>
    <p:sldId id="545" r:id="rId116"/>
    <p:sldId id="305" r:id="rId117"/>
    <p:sldId id="532" r:id="rId118"/>
    <p:sldId id="508" r:id="rId119"/>
    <p:sldId id="598" r:id="rId120"/>
    <p:sldId id="499" r:id="rId121"/>
    <p:sldId id="500" r:id="rId122"/>
    <p:sldId id="533" r:id="rId123"/>
    <p:sldId id="498" r:id="rId124"/>
    <p:sldId id="387" r:id="rId125"/>
    <p:sldId id="473" r:id="rId126"/>
    <p:sldId id="474" r:id="rId127"/>
    <p:sldId id="449" r:id="rId128"/>
    <p:sldId id="423" r:id="rId129"/>
    <p:sldId id="450" r:id="rId130"/>
    <p:sldId id="379" r:id="rId131"/>
    <p:sldId id="472" r:id="rId132"/>
    <p:sldId id="260" r:id="rId133"/>
    <p:sldId id="484" r:id="rId134"/>
    <p:sldId id="531" r:id="rId135"/>
    <p:sldId id="425" r:id="rId136"/>
    <p:sldId id="438" r:id="rId137"/>
    <p:sldId id="439" r:id="rId138"/>
    <p:sldId id="429" r:id="rId139"/>
    <p:sldId id="428" r:id="rId140"/>
    <p:sldId id="430" r:id="rId141"/>
    <p:sldId id="426" r:id="rId142"/>
    <p:sldId id="434" r:id="rId143"/>
    <p:sldId id="440" r:id="rId144"/>
    <p:sldId id="384" r:id="rId145"/>
    <p:sldId id="431" r:id="rId146"/>
    <p:sldId id="432" r:id="rId147"/>
    <p:sldId id="310" r:id="rId148"/>
    <p:sldId id="385" r:id="rId149"/>
    <p:sldId id="389" r:id="rId150"/>
    <p:sldId id="390" r:id="rId151"/>
    <p:sldId id="397" r:id="rId152"/>
    <p:sldId id="452" r:id="rId153"/>
    <p:sldId id="504" r:id="rId154"/>
    <p:sldId id="388" r:id="rId155"/>
    <p:sldId id="320" r:id="rId156"/>
    <p:sldId id="465" r:id="rId157"/>
    <p:sldId id="378" r:id="rId158"/>
    <p:sldId id="453" r:id="rId159"/>
    <p:sldId id="312" r:id="rId160"/>
    <p:sldId id="466" r:id="rId161"/>
    <p:sldId id="467" r:id="rId162"/>
    <p:sldId id="468" r:id="rId163"/>
    <p:sldId id="510" r:id="rId164"/>
    <p:sldId id="476" r:id="rId165"/>
    <p:sldId id="515" r:id="rId166"/>
    <p:sldId id="517" r:id="rId167"/>
    <p:sldId id="520" r:id="rId168"/>
    <p:sldId id="475" r:id="rId169"/>
    <p:sldId id="521" r:id="rId170"/>
    <p:sldId id="523" r:id="rId171"/>
    <p:sldId id="522" r:id="rId172"/>
    <p:sldId id="469" r:id="rId173"/>
    <p:sldId id="604" r:id="rId174"/>
    <p:sldId id="470" r:id="rId175"/>
    <p:sldId id="550" r:id="rId176"/>
    <p:sldId id="319" r:id="rId177"/>
    <p:sldId id="471" r:id="rId178"/>
    <p:sldId id="557" r:id="rId179"/>
    <p:sldId id="558" r:id="rId180"/>
    <p:sldId id="555" r:id="rId181"/>
    <p:sldId id="556" r:id="rId182"/>
    <p:sldId id="560" r:id="rId183"/>
    <p:sldId id="561" r:id="rId184"/>
    <p:sldId id="370" r:id="rId185"/>
    <p:sldId id="404" r:id="rId186"/>
    <p:sldId id="392" r:id="rId187"/>
    <p:sldId id="401" r:id="rId188"/>
    <p:sldId id="399" r:id="rId189"/>
    <p:sldId id="511" r:id="rId190"/>
    <p:sldId id="512" r:id="rId191"/>
    <p:sldId id="514" r:id="rId192"/>
    <p:sldId id="513" r:id="rId193"/>
    <p:sldId id="400" r:id="rId194"/>
    <p:sldId id="321" r:id="rId195"/>
    <p:sldId id="327" r:id="rId196"/>
    <p:sldId id="398" r:id="rId197"/>
    <p:sldId id="405" r:id="rId198"/>
    <p:sldId id="412" r:id="rId199"/>
    <p:sldId id="406" r:id="rId200"/>
    <p:sldId id="443" r:id="rId201"/>
    <p:sldId id="445" r:id="rId202"/>
    <p:sldId id="316" r:id="rId203"/>
    <p:sldId id="322" r:id="rId204"/>
    <p:sldId id="459" r:id="rId205"/>
    <p:sldId id="261" r:id="rId206"/>
    <p:sldId id="457" r:id="rId207"/>
    <p:sldId id="458" r:id="rId208"/>
    <p:sldId id="348" r:id="rId209"/>
    <p:sldId id="460" r:id="rId210"/>
    <p:sldId id="462" r:id="rId211"/>
    <p:sldId id="463" r:id="rId212"/>
    <p:sldId id="461" r:id="rId213"/>
    <p:sldId id="349" r:id="rId214"/>
    <p:sldId id="454" r:id="rId215"/>
    <p:sldId id="393" r:id="rId216"/>
    <p:sldId id="402" r:id="rId217"/>
    <p:sldId id="403" r:id="rId218"/>
    <p:sldId id="394" r:id="rId219"/>
    <p:sldId id="413" r:id="rId220"/>
    <p:sldId id="455" r:id="rId221"/>
    <p:sldId id="639" r:id="rId222"/>
    <p:sldId id="638" r:id="rId223"/>
    <p:sldId id="563" r:id="rId224"/>
    <p:sldId id="447" r:id="rId225"/>
    <p:sldId id="414" r:id="rId226"/>
    <p:sldId id="464" r:id="rId227"/>
    <p:sldId id="415" r:id="rId228"/>
    <p:sldId id="416" r:id="rId229"/>
    <p:sldId id="417" r:id="rId230"/>
    <p:sldId id="524" r:id="rId231"/>
    <p:sldId id="526" r:id="rId232"/>
    <p:sldId id="418" r:id="rId233"/>
    <p:sldId id="263" r:id="rId234"/>
    <p:sldId id="264" r:id="rId235"/>
    <p:sldId id="262" r:id="rId236"/>
    <p:sldId id="448" r:id="rId237"/>
    <p:sldId id="395" r:id="rId238"/>
    <p:sldId id="407" r:id="rId239"/>
    <p:sldId id="546" r:id="rId240"/>
    <p:sldId id="408" r:id="rId241"/>
    <p:sldId id="411" r:id="rId242"/>
    <p:sldId id="409" r:id="rId243"/>
    <p:sldId id="544" r:id="rId244"/>
    <p:sldId id="424" r:id="rId245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" initials="u" lastIdx="1" clrIdx="0">
    <p:extLst>
      <p:ext uri="{19B8F6BF-5375-455C-9EA6-DF929625EA0E}">
        <p15:presenceInfo xmlns:p15="http://schemas.microsoft.com/office/powerpoint/2012/main" userId="ut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7"/>
    <a:srgbClr val="FF3300"/>
    <a:srgbClr val="FCEFD2"/>
    <a:srgbClr val="FABA8E"/>
    <a:srgbClr val="008000"/>
    <a:srgbClr val="F92A07"/>
    <a:srgbClr val="FFF4D1"/>
    <a:srgbClr val="F1C199"/>
    <a:srgbClr val="FCF3EA"/>
    <a:srgbClr val="FF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4" autoAdjust="0"/>
    <p:restoredTop sz="94660"/>
  </p:normalViewPr>
  <p:slideViewPr>
    <p:cSldViewPr>
      <p:cViewPr varScale="1">
        <p:scale>
          <a:sx n="83" d="100"/>
          <a:sy n="83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commentAuthors" Target="commentAuthor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notesMaster" Target="notesMasters/notes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6798744-CA85-4861-9614-E6859BEB168A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William_Holman_Hunt" TargetMode="External"/><Relationship Id="rId7" Type="http://schemas.openxmlformats.org/officeDocument/2006/relationships/hyperlink" Target="https://it.wikipedia.org/wiki/Regno_Unito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t.wikipedia.org/wiki/Manchester" TargetMode="External"/><Relationship Id="rId5" Type="http://schemas.openxmlformats.org/officeDocument/2006/relationships/hyperlink" Target="https://it.wikipedia.org/w/index.php?title=City_Art_Gallery&amp;action=edit&amp;redlink=1" TargetMode="External"/><Relationship Id="rId4" Type="http://schemas.openxmlformats.org/officeDocument/2006/relationships/hyperlink" Target="https://it.wikipedia.org/wiki/1854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598A4F-65F4-427E-A689-71C0F59BB25B}" type="slidenum">
              <a:rPr lang="it-IT" altLang="it-IT"/>
              <a:pPr/>
              <a:t>1</a:t>
            </a:fld>
            <a:endParaRPr lang="it-IT" altLang="it-IT" dirty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956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34151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Grande considerazione di sè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55151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069422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0017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È molto più difficile essere capiti facendo del bene, che del</a:t>
            </a:r>
            <a:r>
              <a:rPr lang="it-IT" baseline="0" dirty="0"/>
              <a:t> male  F. De </a:t>
            </a:r>
            <a:r>
              <a:rPr lang="it-IT" baseline="0" dirty="0" err="1"/>
              <a:t>Andrè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31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288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32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5557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Due maschere: apparire felici o vittime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34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45457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Due maschere: apparire felici o vittime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42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58135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44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2290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BC6910-2A66-458D-81B0-F4A1BB53188A}" type="slidenum">
              <a:rPr lang="it-IT" altLang="it-IT"/>
              <a:pPr/>
              <a:t>2</a:t>
            </a:fld>
            <a:endParaRPr lang="it-IT" altLang="it-IT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958B51-9112-4529-A368-8F3155C67294}" type="slidenum">
              <a:rPr lang="it-IT" altLang="it-IT"/>
              <a:pPr/>
              <a:t>48</a:t>
            </a:fld>
            <a:endParaRPr lang="it-IT" altLang="it-IT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dell’intelloigenza.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52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86414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È molto più difficile essere capiti facendo del bene, che del</a:t>
            </a:r>
            <a:r>
              <a:rPr lang="it-IT" baseline="0" dirty="0"/>
              <a:t> male  F. De </a:t>
            </a:r>
            <a:r>
              <a:rPr lang="it-IT" baseline="0" dirty="0" err="1"/>
              <a:t>Andrè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57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41021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pastore Abele offre a Dio un agnello, l’agricoltore</a:t>
            </a:r>
            <a:r>
              <a:rPr lang="it-IT" baseline="0" dirty="0"/>
              <a:t> Caino offre le verdure dei campi</a:t>
            </a:r>
          </a:p>
          <a:p>
            <a:r>
              <a:rPr lang="it-IT" baseline="0" dirty="0"/>
              <a:t>Dio gradì l’agnello </a:t>
            </a:r>
          </a:p>
          <a:p>
            <a:r>
              <a:rPr lang="it-IT" baseline="0" dirty="0" err="1"/>
              <a:t>Caiono</a:t>
            </a:r>
            <a:r>
              <a:rPr lang="it-IT" baseline="0" dirty="0"/>
              <a:t> dall’invidia uccise il fratello </a:t>
            </a:r>
            <a:r>
              <a:rPr lang="it-IT" baseline="0" dirty="0" err="1"/>
              <a:t>Abelo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64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16082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persone invidiose sono come i ROSPI.</a:t>
            </a:r>
          </a:p>
          <a:p>
            <a:r>
              <a:rPr lang="it-IT" dirty="0"/>
              <a:t>Hanno grandi occhi per criticare gli altri e una lunga lingua per sparlare di tutti,</a:t>
            </a:r>
          </a:p>
          <a:p>
            <a:r>
              <a:rPr lang="it-IT" dirty="0"/>
              <a:t>Ma non si rendono conto che vivono nel fango.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66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4848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69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06963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Il </a:t>
            </a:r>
            <a:r>
              <a:rPr lang="it-IT" sz="1200" b="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caprio</a:t>
            </a:r>
            <a:r>
              <a:rPr lang="it-IT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espiatorio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dipinto di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William Holman Hunt"/>
              </a:rPr>
              <a:t>William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William Holman Hunt"/>
              </a:rPr>
              <a:t>Holman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William Holman Hunt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William Holman Hunt"/>
              </a:rPr>
              <a:t>Hunt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(</a:t>
            </a:r>
            <a:r>
              <a:rPr lang="it-IT" sz="1200" b="0" i="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4" tooltip="1854"/>
              </a:rPr>
              <a:t>1854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),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5" tooltip="City Art Gallery (la pagina non esiste)"/>
              </a:rPr>
              <a:t>City Art Gallery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6" tooltip="Manchester"/>
              </a:rPr>
              <a:t>Manchester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7" tooltip="Regno Unito"/>
              </a:rPr>
              <a:t>Regno Unito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70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04625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Una pecora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71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73449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73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76485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75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981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Giornate «zingarate» artistiche con il pittore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38310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i musulmani la liberazione dei peccati è il pellegrinaggio alla Mecca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83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49907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85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77446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dell’intelloigenza.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88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31000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lontananza non divide,</a:t>
            </a:r>
          </a:p>
          <a:p>
            <a:r>
              <a:rPr lang="it-IT" dirty="0"/>
              <a:t>L’</a:t>
            </a:r>
            <a:r>
              <a:rPr lang="it-IT" dirty="0" err="1"/>
              <a:t>indiffernza</a:t>
            </a:r>
            <a:r>
              <a:rPr lang="it-IT" dirty="0"/>
              <a:t>… quella si!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89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07647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lontananza non divide,</a:t>
            </a:r>
          </a:p>
          <a:p>
            <a:r>
              <a:rPr lang="it-IT" dirty="0"/>
              <a:t>L’</a:t>
            </a:r>
            <a:r>
              <a:rPr lang="it-IT" dirty="0" err="1"/>
              <a:t>indiffernza</a:t>
            </a:r>
            <a:r>
              <a:rPr lang="it-IT" dirty="0"/>
              <a:t>… quella si!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90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26262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91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07146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Quando l’offesa non è degna di risposta,</a:t>
            </a:r>
          </a:p>
          <a:p>
            <a:r>
              <a:rPr lang="it-IT" dirty="0" smtClean="0"/>
              <a:t>Disarmali con il SILENZIO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96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95520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dell’intelloigenza.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39738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dell’intelloigenza.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71393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cs typeface="Arial" panose="020B0604020202020204" pitchFamily="34" charset="0"/>
              </a:rPr>
              <a:t>Oddio!... Mi spiace immensamente che non potrai venire alla presentazione del mio ultimo libro!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6694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229157-ADB7-4C5F-ABC5-679C347022AF}" type="slidenum">
              <a:rPr lang="it-IT" altLang="it-IT"/>
              <a:pPr/>
              <a:t>6</a:t>
            </a:fld>
            <a:endParaRPr lang="it-IT" altLang="it-IT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dell’intelloigenza.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050777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«L’empatia è l’arte di comprendere le emozioni;</a:t>
            </a:r>
          </a:p>
          <a:p>
            <a:r>
              <a:rPr lang="it-IT" dirty="0"/>
              <a:t>La capacità di mettersi nei panni degli altri</a:t>
            </a:r>
          </a:p>
          <a:p>
            <a:r>
              <a:rPr lang="it-IT" dirty="0"/>
              <a:t>È una delle funzioni più importanti dell’intelligenza.</a:t>
            </a:r>
          </a:p>
          <a:p>
            <a:r>
              <a:rPr lang="it-IT" dirty="0"/>
              <a:t>Dimostra il grado di maturità dell’essere umano»   A. Curry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007292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108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DIO è stato</a:t>
            </a:r>
            <a:r>
              <a:rPr lang="it-IT" baseline="0" dirty="0"/>
              <a:t> </a:t>
            </a:r>
            <a:r>
              <a:rPr lang="it-IT" baseline="0" dirty="0" err="1"/>
              <a:t>sostituiro</a:t>
            </a:r>
            <a:r>
              <a:rPr lang="it-IT" baseline="0" dirty="0"/>
              <a:t> con D’Io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094403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Perché ho messo un bimbo che</a:t>
            </a:r>
            <a:r>
              <a:rPr lang="it-IT" baseline="0" dirty="0"/>
              <a:t> gioca a fare la guerra?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114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631979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comportamento dei bulli può essere determinato dalla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115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47200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CA8F3D-3028-4AC5-BE0A-07483550049F}" type="slidenum">
              <a:rPr lang="it-IT" altLang="it-IT"/>
              <a:pPr/>
              <a:t>116</a:t>
            </a:fld>
            <a:endParaRPr lang="it-IT" altLang="it-IT" dirty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/>
              <a:t>CarbAntony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Perché ho messo un bimbo che</a:t>
            </a:r>
            <a:r>
              <a:rPr lang="it-IT" baseline="0" dirty="0"/>
              <a:t> gioca a fare la guerra?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117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777544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120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063537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121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3487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Due maschere: apparire felici o vittime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69186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narcisisti non reggono appena vengono messi in ridicolo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122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218796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nemici potrebbero essere i genitori?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127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3602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52558F-C843-4B81-A074-6FAC9167CFC2}" type="slidenum">
              <a:rPr lang="it-IT" altLang="it-IT"/>
              <a:pPr/>
              <a:t>128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volte si teme quello che si desidera</a:t>
            </a:r>
          </a:p>
          <a:p>
            <a:endParaRPr lang="it-IT" dirty="0"/>
          </a:p>
          <a:p>
            <a:r>
              <a:rPr lang="it-IT" dirty="0"/>
              <a:t>Oppure si desidera quello che si teme….</a:t>
            </a:r>
          </a:p>
          <a:p>
            <a:r>
              <a:rPr lang="it-IT" dirty="0"/>
              <a:t>E’ vero?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131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680159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Africa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136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420908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142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475716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A41EF6-CFED-4946-93A4-BA8AFF37F419}" type="slidenum">
              <a:rPr lang="it-IT" altLang="it-IT"/>
              <a:pPr/>
              <a:t>148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4A9F3A-E9FD-4D29-ABC7-E76FB446A55C}" type="slidenum">
              <a:rPr lang="it-IT" altLang="it-IT"/>
              <a:pPr/>
              <a:t>149</a:t>
            </a:fld>
            <a:endParaRPr lang="it-IT" altLang="it-IT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52A8C9-2505-4164-9EF9-C0C55D4FA3DE}" type="slidenum">
              <a:rPr lang="it-IT" altLang="it-IT"/>
              <a:pPr/>
              <a:t>159</a:t>
            </a:fld>
            <a:endParaRPr lang="it-IT" altLang="it-IT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Incredibile</a:t>
            </a:r>
          </a:p>
          <a:p>
            <a:r>
              <a:rPr lang="it-IT" dirty="0"/>
              <a:t>Una</a:t>
            </a:r>
            <a:r>
              <a:rPr lang="it-IT" baseline="0" dirty="0"/>
              <a:t> persona che sa stare da sola… Non è mai sola!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163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3429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</a:t>
            </a:r>
            <a:r>
              <a:rPr lang="it-IT" baseline="0" dirty="0"/>
              <a:t> maschere </a:t>
            </a:r>
            <a:r>
              <a:rPr lang="it-IT" dirty="0"/>
              <a:t>sono più usate dai ragazzi o dalle ragazze 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621722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cs typeface="Arial" panose="020B0604020202020204" pitchFamily="34" charset="0"/>
              </a:rPr>
              <a:t>Oddio!... Mi spiace immensamente che non potrai venire alla presentazione del mio ultimo libro!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167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89124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3CEF1-EE25-4F2F-B1A7-8ECA9893DC3F}" type="slidenum">
              <a:rPr lang="it-IT" altLang="it-IT"/>
              <a:pPr/>
              <a:t>175</a:t>
            </a:fld>
            <a:endParaRPr lang="it-IT" altLang="it-IT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951377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Dipendenze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179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244270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Schiavi e dipendenti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180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246542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Libertà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183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439565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3267E3-27D8-4FDF-A92D-F7216E6C16A3}" type="slidenum">
              <a:rPr lang="it-IT" altLang="it-IT"/>
              <a:pPr/>
              <a:t>185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danza</a:t>
            </a:r>
          </a:p>
          <a:p>
            <a:r>
              <a:rPr lang="it-IT" dirty="0"/>
              <a:t>È il linguaggio nascosto dell’anima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192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163624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B738FB-450C-4302-B39B-4AE580DB819F}" type="slidenum">
              <a:rPr lang="it-IT" altLang="it-IT"/>
              <a:pPr/>
              <a:t>197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Domanda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BDFEED-6454-435D-B43D-1E72A19D6B7F}" type="slidenum">
              <a:rPr lang="it-IT" altLang="it-IT"/>
              <a:pPr/>
              <a:t>198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72DA7E-1DB6-4824-8486-D9D52246B8AA}" type="slidenum">
              <a:rPr lang="it-IT" altLang="it-IT"/>
              <a:pPr/>
              <a:t>199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958344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72DA7E-1DB6-4824-8486-D9D52246B8AA}" type="slidenum">
              <a:rPr lang="it-IT" altLang="it-IT"/>
              <a:pPr/>
              <a:t>200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065675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72DA7E-1DB6-4824-8486-D9D52246B8AA}" type="slidenum">
              <a:rPr lang="it-IT" altLang="it-IT"/>
              <a:pPr/>
              <a:t>201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285728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Tutti nascono originali</a:t>
            </a:r>
          </a:p>
          <a:p>
            <a:r>
              <a:rPr lang="it-IT" dirty="0"/>
              <a:t>Molti preferiscono vivere come fotocopie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206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505107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Tutti nascono originali</a:t>
            </a:r>
          </a:p>
          <a:p>
            <a:r>
              <a:rPr lang="it-IT" dirty="0"/>
              <a:t>Molti preferiscono vivere come fotocopie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207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480856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GLI  ULTIMI…</a:t>
            </a:r>
          </a:p>
          <a:p>
            <a:r>
              <a:rPr lang="it-IT" dirty="0"/>
              <a:t>QUELLI  CHE  DIO  AMA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214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194181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Illusione e delusione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221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51047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Mai confondere:</a:t>
            </a:r>
          </a:p>
          <a:p>
            <a:r>
              <a:rPr lang="it-IT" dirty="0"/>
              <a:t>L’infatuazione con l’AMORE</a:t>
            </a:r>
          </a:p>
          <a:p>
            <a:r>
              <a:rPr lang="it-IT" dirty="0"/>
              <a:t>La confidenza con l’AMICIZIA</a:t>
            </a:r>
          </a:p>
          <a:p>
            <a:r>
              <a:rPr lang="it-IT" dirty="0"/>
              <a:t>Il deodorante con la DOCCIA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222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16594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Amare non è quando girano gli ormoni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52558F-C843-4B81-A074-6FAC9167CFC2}" type="slidenum">
              <a:rPr lang="it-IT" altLang="it-IT"/>
              <a:pPr/>
              <a:t>224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396095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Amare non è quando girano gli ormoni</a:t>
            </a:r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2BC530-DEA7-481A-9022-1DCD59500905}" type="slidenum">
              <a:rPr lang="it-IT" altLang="it-IT"/>
              <a:pPr/>
              <a:t>225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Chi non sa servire gratuitamente, non è capace di amare</a:t>
            </a:r>
          </a:p>
        </p:txBody>
      </p:sp>
      <p:sp>
        <p:nvSpPr>
          <p:cNvPr id="727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9FBBC5-D8D7-4BA9-809A-D6B6192C1F58}" type="slidenum">
              <a:rPr lang="it-IT" altLang="it-IT"/>
              <a:pPr/>
              <a:t>232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Due maschere: apparire felici o vittime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15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307996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41357F-4701-4D29-98AF-C8AE7FBD65C9}" type="slidenum">
              <a:rPr lang="it-IT" altLang="it-IT"/>
              <a:pPr/>
              <a:t>233</a:t>
            </a:fld>
            <a:endParaRPr lang="it-IT" altLang="it-IT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B52A-7FE4-4C36-A9FD-9E0764750121}" type="slidenum">
              <a:rPr lang="it-IT" altLang="it-IT"/>
              <a:pPr/>
              <a:t>234</a:t>
            </a:fld>
            <a:endParaRPr lang="it-IT" altLang="it-IT" dirty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Amare non è quando girano gli ormoni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52558F-C843-4B81-A074-6FAC9167CFC2}" type="slidenum">
              <a:rPr lang="it-IT" altLang="it-IT"/>
              <a:pPr/>
              <a:t>236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496259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95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9425E-CD04-45A0-BDE3-FD057D25CB8A}" type="slidenum">
              <a:rPr lang="it-IT" altLang="it-IT"/>
              <a:pPr/>
              <a:t>238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Forte fisicamente o psicologicamente rispetto ai compagni</a:t>
            </a:r>
          </a:p>
          <a:p>
            <a:r>
              <a:rPr lang="it-IT" dirty="0"/>
              <a:t>(Olweus 1978)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239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339943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FD7342-C4F7-487F-8348-5C2D3513D213}" type="slidenum">
              <a:rPr lang="it-IT" altLang="it-IT"/>
              <a:pPr/>
              <a:t>242</a:t>
            </a:fld>
            <a:endParaRPr lang="it-IT" altLang="it-IT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952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9425E-CD04-45A0-BDE3-FD057D25CB8A}" type="slidenum">
              <a:rPr lang="it-IT" altLang="it-IT"/>
              <a:pPr/>
              <a:t>244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26167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«</a:t>
            </a:r>
            <a:r>
              <a:rPr lang="it-IT" baseline="0" dirty="0"/>
              <a:t> i narcisisti tendono a seguire narcisisti»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98744-CA85-4861-9614-E6859BEB168A}" type="slidenum">
              <a:rPr lang="it-IT" altLang="it-IT" smtClean="0"/>
              <a:pPr>
                <a:defRPr/>
              </a:pPr>
              <a:t>20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0450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629DD-9633-485D-BA57-D4CCC90131C4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0270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5C4BD-8CD0-4237-8BA9-7E924771A5DA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5011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A2692-D842-4B45-8EF5-D12A8B026159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0609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91CD8-3A19-4D87-91C9-4A845A32C980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064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190AD-B239-4217-A3C7-C71B16E0165C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893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1D95F-2E3A-4AA7-B6BF-47B86E13A007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6010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B81AA-C90A-4416-B786-C900421C80BC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4954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BE3AE-1A06-433F-BAE4-9029DE2C1D70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536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39CEC-9795-44E2-8275-A562AA822FF6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2314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2ED50-91B5-4B45-88F8-F6AD5F39CD60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5630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16933-B026-43D1-8619-2FA77CE054A3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5395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164B7-0BF4-4B57-8844-EF1E90645E58}" type="slidenum">
              <a:rPr lang="it-IT" altLang="it-IT" smtClean="0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6906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gif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microsoft.com/office/2007/relationships/hdphoto" Target="../media/hdphoto22.wdp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104.png"/><Relationship Id="rId4" Type="http://schemas.microsoft.com/office/2007/relationships/hdphoto" Target="../media/hdphoto24.wdp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gif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11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gif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149.png"/><Relationship Id="rId4" Type="http://schemas.microsoft.com/office/2007/relationships/hdphoto" Target="../media/hdphoto3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microsoft.com/office/2007/relationships/hdphoto" Target="../media/hdphoto34.wd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microsoft.com/office/2007/relationships/hdphoto" Target="../media/hdphoto33.wdp"/><Relationship Id="rId4" Type="http://schemas.openxmlformats.org/officeDocument/2006/relationships/image" Target="../media/image15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6.wdp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7.wdp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9.wdp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7" Type="http://schemas.openxmlformats.org/officeDocument/2006/relationships/image" Target="../media/image194.gif"/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gif"/><Relationship Id="rId5" Type="http://schemas.openxmlformats.org/officeDocument/2006/relationships/image" Target="../media/image192.gif"/><Relationship Id="rId4" Type="http://schemas.openxmlformats.org/officeDocument/2006/relationships/image" Target="../media/image191.gif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ofmind.it/tag/narcisism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microsoft.com/office/2007/relationships/hdphoto" Target="../media/hdphoto11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microsoft.com/office/2007/relationships/hdphoto" Target="../media/hdphoto13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99456" y="859905"/>
            <a:ext cx="10152136" cy="3240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it-IT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ARGOMENTI </a:t>
            </a:r>
            <a:r>
              <a:rPr lang="it-IT" alt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provocatori per dibattiti </a:t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realizzato con studenti della secondaria superiore</a:t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sul tema del narcisismo, empatia, bullismo,</a:t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AMORE, dipendenze, ecc.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007768" y="4668598"/>
            <a:ext cx="7488237" cy="1296144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Piano di lavoro realizzato da Claudio Gobbetti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in collaborazione con gli studenti delle superiori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4144" y="5805264"/>
            <a:ext cx="3769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 dirty="0" smtClean="0">
                <a:solidFill>
                  <a:schemeClr val="bg1"/>
                </a:solidFill>
              </a:rPr>
              <a:t> Aggiornato </a:t>
            </a:r>
            <a:r>
              <a:rPr lang="it-IT" altLang="it-IT" sz="1800" b="1" dirty="0">
                <a:solidFill>
                  <a:schemeClr val="bg1"/>
                </a:solidFill>
              </a:rPr>
              <a:t>al </a:t>
            </a:r>
            <a:r>
              <a:rPr lang="it-IT" altLang="it-IT" sz="1800" b="1" dirty="0" smtClean="0">
                <a:solidFill>
                  <a:schemeClr val="bg1"/>
                </a:solidFill>
              </a:rPr>
              <a:t>28 </a:t>
            </a:r>
            <a:r>
              <a:rPr lang="it-IT" altLang="it-IT" sz="1800" b="1">
                <a:solidFill>
                  <a:schemeClr val="bg1"/>
                </a:solidFill>
              </a:rPr>
              <a:t>marzo </a:t>
            </a:r>
            <a:r>
              <a:rPr lang="it-IT" altLang="it-IT" sz="1800" b="1" smtClean="0">
                <a:solidFill>
                  <a:schemeClr val="bg1"/>
                </a:solidFill>
              </a:rPr>
              <a:t>2021</a:t>
            </a:r>
            <a:endParaRPr lang="it-IT" altLang="it-IT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D5E5F4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9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7508" y="314654"/>
            <a:ext cx="8856984" cy="6228692"/>
          </a:xfrm>
        </p:spPr>
        <p:txBody>
          <a:bodyPr>
            <a:normAutofit fontScale="55000" lnSpcReduction="20000"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it-IT" sz="6300" dirty="0"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it-IT" sz="6300" b="1" dirty="0">
                <a:latin typeface="Arial" panose="020B0604020202020204" pitchFamily="34" charset="0"/>
                <a:cs typeface="Arial" panose="020B0604020202020204" pitchFamily="34" charset="0"/>
              </a:rPr>
              <a:t>MASCHERA</a:t>
            </a:r>
            <a:r>
              <a:rPr lang="it-IT" sz="6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è il simbolo di tutto quello che si fa, o si usa, 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sz="2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impedire agli altri di vedere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4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scoprire 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il nostro vero volto.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it-IT" sz="4500" dirty="0">
                <a:latin typeface="Arial" panose="020B0604020202020204" pitchFamily="34" charset="0"/>
                <a:cs typeface="Arial" panose="020B0604020202020204" pitchFamily="34" charset="0"/>
              </a:rPr>
              <a:t>Serve per</a:t>
            </a:r>
            <a:r>
              <a:rPr lang="it-IT" sz="39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51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APPARIRE</a:t>
            </a:r>
            <a:r>
              <a:rPr lang="it-IT" sz="39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500" dirty="0">
                <a:latin typeface="Arial" panose="020B0604020202020204" pitchFamily="34" charset="0"/>
                <a:cs typeface="Arial" panose="020B0604020202020204" pitchFamily="34" charset="0"/>
              </a:rPr>
              <a:t>e per </a:t>
            </a:r>
            <a:r>
              <a:rPr lang="it-IT" sz="51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NASCONDERE.</a:t>
            </a:r>
            <a:endParaRPr lang="it-IT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it-IT" sz="3300" b="1" dirty="0">
                <a:latin typeface="Arial" panose="020B0604020202020204" pitchFamily="34" charset="0"/>
                <a:cs typeface="Arial" panose="020B0604020202020204" pitchFamily="34" charset="0"/>
              </a:rPr>
              <a:t>_ _ _ _ _ _ _ _ _ _ _ _ _ _ _ _ _ _ _ _ _ _ _ _ _ _ _ _ _ _ _ _ _ _ _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endParaRPr 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it-IT" sz="6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6200" b="1" dirty="0">
                <a:latin typeface="Arial" panose="020B0604020202020204" pitchFamily="34" charset="0"/>
                <a:cs typeface="Arial" panose="020B0604020202020204" pitchFamily="34" charset="0"/>
              </a:rPr>
              <a:t>CORAZZA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è il simbolo di tutto quello che si usa, 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it-IT" sz="4500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51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DIFENDERCI </a:t>
            </a:r>
            <a:r>
              <a:rPr lang="it-IT" sz="4500" dirty="0">
                <a:latin typeface="Arial" panose="020B0604020202020204" pitchFamily="34" charset="0"/>
                <a:cs typeface="Arial" panose="020B0604020202020204" pitchFamily="34" charset="0"/>
              </a:rPr>
              <a:t>e per </a:t>
            </a:r>
            <a:r>
              <a:rPr lang="it-IT" sz="51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PROTEGGERCI 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dagli “attacchi”, dalle critiche degli altri.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250"/>
                                        <p:tgtEl>
                                          <p:spTgt spid="157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7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7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7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5670" r="13504" b="57570"/>
          <a:stretch/>
        </p:blipFill>
        <p:spPr>
          <a:xfrm>
            <a:off x="1127448" y="2204864"/>
            <a:ext cx="3744416" cy="24482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3"/>
          <a:stretch/>
        </p:blipFill>
        <p:spPr>
          <a:xfrm>
            <a:off x="6168008" y="188640"/>
            <a:ext cx="5328000" cy="2683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5" r="8255"/>
          <a:stretch/>
        </p:blipFill>
        <p:spPr>
          <a:xfrm>
            <a:off x="6387928" y="3284984"/>
            <a:ext cx="4888160" cy="326637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480376" y="1484784"/>
            <a:ext cx="64807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7528" y="1124744"/>
            <a:ext cx="8640960" cy="40626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L’</a:t>
            </a:r>
            <a:r>
              <a:rPr lang="it-IT" sz="2800" b="1" dirty="0"/>
              <a:t>EMPATIA</a:t>
            </a:r>
            <a:r>
              <a:rPr lang="it-IT" sz="2800" dirty="0"/>
              <a:t> è la capacità di saper 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CONDIVIDERE</a:t>
            </a:r>
            <a:r>
              <a:rPr lang="it-IT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GIOIE </a:t>
            </a:r>
            <a:r>
              <a:rPr lang="it-IT" sz="2800" dirty="0"/>
              <a:t>e</a:t>
            </a:r>
            <a:r>
              <a:rPr lang="it-IT" sz="2800" b="1" dirty="0"/>
              <a:t> SOFFERENZE  </a:t>
            </a:r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E’ il vero </a:t>
            </a:r>
            <a:r>
              <a:rPr lang="it-IT" sz="4000" b="1" dirty="0"/>
              <a:t>AMORE</a:t>
            </a:r>
            <a:r>
              <a:rPr lang="it-IT" sz="2800" dirty="0"/>
              <a:t> sincero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senza </a:t>
            </a:r>
            <a:r>
              <a:rPr lang="it-IT" sz="2800" b="1" dirty="0"/>
              <a:t>maschere</a:t>
            </a:r>
            <a:r>
              <a:rPr lang="it-IT" sz="2800" dirty="0"/>
              <a:t> e senza </a:t>
            </a:r>
            <a:r>
              <a:rPr lang="it-IT" sz="2800" b="1" dirty="0"/>
              <a:t>corazze</a:t>
            </a:r>
          </a:p>
        </p:txBody>
      </p:sp>
    </p:spTree>
    <p:extLst>
      <p:ext uri="{BB962C8B-B14F-4D97-AF65-F5344CB8AC3E}">
        <p14:creationId xmlns:p14="http://schemas.microsoft.com/office/powerpoint/2010/main" val="5724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7528" y="1483756"/>
            <a:ext cx="8640960" cy="38904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Se non si </a:t>
            </a:r>
            <a:r>
              <a:rPr lang="it-IT" sz="2800" b="1" dirty="0"/>
              <a:t>CONDIVIDONO</a:t>
            </a:r>
            <a:r>
              <a:rPr lang="it-IT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GIOIE </a:t>
            </a:r>
            <a:r>
              <a:rPr lang="it-IT" sz="2800" dirty="0"/>
              <a:t>e</a:t>
            </a:r>
            <a:r>
              <a:rPr lang="it-IT" sz="2800" b="1" dirty="0"/>
              <a:t> SOFFERENZE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  </a:t>
            </a: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800" b="1" dirty="0"/>
              <a:t>NON è vera AMICIZIA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ma semplicemente </a:t>
            </a:r>
            <a:r>
              <a:rPr lang="it-IT" sz="2800" b="1" dirty="0"/>
              <a:t>compagni </a:t>
            </a:r>
            <a:r>
              <a:rPr lang="it-IT" sz="2800" dirty="0"/>
              <a:t>di classe,</a:t>
            </a:r>
            <a:r>
              <a:rPr lang="it-IT" sz="28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di viaggio o di lavoro.</a:t>
            </a:r>
          </a:p>
        </p:txBody>
      </p:sp>
    </p:spTree>
    <p:extLst>
      <p:ext uri="{BB962C8B-B14F-4D97-AF65-F5344CB8AC3E}">
        <p14:creationId xmlns:p14="http://schemas.microsoft.com/office/powerpoint/2010/main" val="8410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33134" y="55490"/>
            <a:ext cx="9725739" cy="739754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Esempio di narcisismo o di mancanza di empatia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2151" r="3676"/>
          <a:stretch/>
        </p:blipFill>
        <p:spPr>
          <a:xfrm>
            <a:off x="4151784" y="3356992"/>
            <a:ext cx="3888432" cy="3275992"/>
          </a:xfrm>
          <a:prstGeom prst="rect">
            <a:avLst/>
          </a:prstGeom>
        </p:spPr>
      </p:pic>
      <p:sp>
        <p:nvSpPr>
          <p:cNvPr id="11" name="Fumetto 2 10"/>
          <p:cNvSpPr/>
          <p:nvPr/>
        </p:nvSpPr>
        <p:spPr>
          <a:xfrm>
            <a:off x="623392" y="1700808"/>
            <a:ext cx="3960440" cy="1338179"/>
          </a:xfrm>
          <a:prstGeom prst="wedgeRoundRectCallout">
            <a:avLst>
              <a:gd name="adj1" fmla="val 50223"/>
              <a:gd name="adj2" fmla="val 96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hanno appena detto che ho tre mesi di vita!...</a:t>
            </a:r>
          </a:p>
        </p:txBody>
      </p:sp>
      <p:sp>
        <p:nvSpPr>
          <p:cNvPr id="12" name="Fumetto 2 11"/>
          <p:cNvSpPr/>
          <p:nvPr/>
        </p:nvSpPr>
        <p:spPr>
          <a:xfrm flipH="1">
            <a:off x="6384032" y="1130660"/>
            <a:ext cx="5688632" cy="2031325"/>
          </a:xfrm>
          <a:prstGeom prst="wedgeRoundRectCallout">
            <a:avLst>
              <a:gd name="adj1" fmla="val -3312"/>
              <a:gd name="adj2" fmla="val 898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Oddio!... Mi spiace immensamente che non potrai venire alla presentazione del mio ultimo libro!</a:t>
            </a:r>
          </a:p>
        </p:txBody>
      </p:sp>
      <p:sp>
        <p:nvSpPr>
          <p:cNvPr id="6" name="Fumetto 2 10">
            <a:extLst>
              <a:ext uri="{FF2B5EF4-FFF2-40B4-BE49-F238E27FC236}">
                <a16:creationId xmlns:a16="http://schemas.microsoft.com/office/drawing/2014/main" id="{ED9A3E6B-2B85-4809-8C6E-04E6169E9DB0}"/>
              </a:ext>
            </a:extLst>
          </p:cNvPr>
          <p:cNvSpPr/>
          <p:nvPr/>
        </p:nvSpPr>
        <p:spPr>
          <a:xfrm flipH="1">
            <a:off x="8544272" y="4359984"/>
            <a:ext cx="3168352" cy="1197999"/>
          </a:xfrm>
          <a:prstGeom prst="wedgeRoundRectCallout">
            <a:avLst>
              <a:gd name="adj1" fmla="val 50223"/>
              <a:gd name="adj2" fmla="val 96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fosse scoppiato a piangere, era giusto</a:t>
            </a: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2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00" y="387000"/>
            <a:ext cx="45630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75520" y="898310"/>
            <a:ext cx="864096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/>
              <a:t>L’EMPATIA</a:t>
            </a:r>
            <a:r>
              <a:rPr lang="it-IT" sz="4400" b="1" dirty="0"/>
              <a:t> </a:t>
            </a:r>
            <a:r>
              <a:rPr lang="it-IT" sz="2800" dirty="0"/>
              <a:t>è  </a:t>
            </a:r>
            <a:r>
              <a:rPr lang="it-IT" sz="4000" b="1" dirty="0"/>
              <a:t>CONDIVIDERE</a:t>
            </a:r>
          </a:p>
          <a:p>
            <a:pPr algn="ctr">
              <a:lnSpc>
                <a:spcPct val="150000"/>
              </a:lnSpc>
            </a:pPr>
            <a:r>
              <a:rPr lang="it-IT" sz="4000" b="1" dirty="0"/>
              <a:t>È amare in modo sincero</a:t>
            </a:r>
            <a:endParaRPr lang="it-IT" sz="28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1A4B9BF-F96F-460D-ADE2-CAE51F31563D}"/>
              </a:ext>
            </a:extLst>
          </p:cNvPr>
          <p:cNvSpPr/>
          <p:nvPr/>
        </p:nvSpPr>
        <p:spPr>
          <a:xfrm>
            <a:off x="1627771" y="3120932"/>
            <a:ext cx="8936459" cy="27938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La BIBBIA </a:t>
            </a:r>
            <a:r>
              <a:rPr lang="it-IT" sz="2400" dirty="0"/>
              <a:t>insegna che non siamo stati creati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per padroneggiare il Creato,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neppure per la libertà totale,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ma per </a:t>
            </a:r>
            <a:r>
              <a:rPr lang="it-IT" sz="2400" b="1" dirty="0"/>
              <a:t>CONDIVIDERE 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e CONDIVIDERE = AMARE</a:t>
            </a:r>
          </a:p>
        </p:txBody>
      </p:sp>
    </p:spTree>
    <p:extLst>
      <p:ext uri="{BB962C8B-B14F-4D97-AF65-F5344CB8AC3E}">
        <p14:creationId xmlns:p14="http://schemas.microsoft.com/office/powerpoint/2010/main" val="4354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75520" y="1005260"/>
            <a:ext cx="864096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/>
              <a:t>AMARE</a:t>
            </a:r>
            <a:r>
              <a:rPr lang="it-IT" sz="2800" dirty="0"/>
              <a:t> in modo sincero significa:</a:t>
            </a:r>
          </a:p>
          <a:p>
            <a:pPr algn="ctr">
              <a:lnSpc>
                <a:spcPct val="200000"/>
              </a:lnSpc>
            </a:pPr>
            <a:r>
              <a:rPr lang="it-IT" sz="2800" dirty="0"/>
              <a:t> </a:t>
            </a:r>
            <a:r>
              <a:rPr lang="it-IT" sz="4400" b="1" dirty="0"/>
              <a:t>SERVIRE</a:t>
            </a:r>
          </a:p>
          <a:p>
            <a:pPr algn="ctr">
              <a:lnSpc>
                <a:spcPct val="200000"/>
              </a:lnSpc>
            </a:pPr>
            <a:r>
              <a:rPr lang="it-IT" sz="4400" b="1" dirty="0"/>
              <a:t>CONDIVIDERE</a:t>
            </a:r>
          </a:p>
          <a:p>
            <a:pPr algn="ctr">
              <a:lnSpc>
                <a:spcPct val="200000"/>
              </a:lnSpc>
            </a:pPr>
            <a:r>
              <a:rPr lang="it-IT" sz="4400" b="1" dirty="0"/>
              <a:t>RECIPROCITÀ</a:t>
            </a:r>
          </a:p>
        </p:txBody>
      </p:sp>
    </p:spTree>
    <p:extLst>
      <p:ext uri="{BB962C8B-B14F-4D97-AF65-F5344CB8AC3E}">
        <p14:creationId xmlns:p14="http://schemas.microsoft.com/office/powerpoint/2010/main" val="26038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817552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4400" b="1" dirty="0">
                <a:cs typeface="Arial" panose="020B0604020202020204" pitchFamily="34" charset="0"/>
              </a:rPr>
              <a:t>Cosa significa SERVIRE?</a:t>
            </a:r>
          </a:p>
          <a:p>
            <a:pPr algn="ctr" eaLnBrk="1" hangingPunct="1">
              <a:lnSpc>
                <a:spcPct val="170000"/>
              </a:lnSpc>
            </a:pPr>
            <a:endParaRPr lang="it-IT" altLang="it-IT" sz="1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Servire = aiutare gli altri nei loro bisogni anche con sacrificio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I bisogni possono essere materiali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ma anche di </a:t>
            </a:r>
            <a:r>
              <a:rPr lang="it-IT" altLang="it-IT" sz="2400" b="1" dirty="0">
                <a:cs typeface="Arial" panose="020B0604020202020204" pitchFamily="34" charset="0"/>
              </a:rPr>
              <a:t>ascolto</a:t>
            </a:r>
            <a:r>
              <a:rPr lang="it-IT" altLang="it-IT" sz="2400" dirty="0">
                <a:cs typeface="Arial" panose="020B0604020202020204" pitchFamily="34" charset="0"/>
              </a:rPr>
              <a:t> e di </a:t>
            </a:r>
            <a:r>
              <a:rPr lang="it-IT" altLang="it-IT" sz="2400" b="1" dirty="0">
                <a:cs typeface="Arial" panose="020B0604020202020204" pitchFamily="34" charset="0"/>
              </a:rPr>
              <a:t>benevolenza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04ACBF-28A7-41EF-8147-10FD4282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4762" l="3750" r="90000">
                        <a14:foregroundMark x1="35000" y1="4762" x2="29167" y2="23810"/>
                        <a14:foregroundMark x1="61250" y1="30952" x2="74583" y2="62381"/>
                        <a14:foregroundMark x1="14583" y1="47619" x2="10000" y2="68571"/>
                        <a14:foregroundMark x1="10000" y1="68571" x2="10417" y2="72381"/>
                        <a14:foregroundMark x1="16667" y1="95238" x2="34167" y2="88095"/>
                        <a14:foregroundMark x1="34167" y1="88095" x2="43333" y2="88571"/>
                        <a14:foregroundMark x1="38333" y1="45238" x2="21667" y2="54286"/>
                        <a14:foregroundMark x1="21667" y1="54286" x2="20833" y2="64286"/>
                        <a14:foregroundMark x1="19583" y1="28571" x2="13333" y2="49524"/>
                        <a14:foregroundMark x1="3750" y1="66190" x2="3750" y2="66190"/>
                        <a14:foregroundMark x1="87500" y1="77143" x2="87500" y2="7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57" y="4221088"/>
            <a:ext cx="2386286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F00352-BBF8-4A77-955F-25A7C2EBC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9000"/>
            <a:ext cx="4945269" cy="648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786473-E5A4-4E7C-97CF-7A4C20E5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89000"/>
            <a:ext cx="4265143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907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79476" y="562062"/>
            <a:ext cx="9433048" cy="5733877"/>
          </a:xfrm>
          <a:prstGeom prst="rect">
            <a:avLst/>
          </a:prstGeom>
          <a:gradFill>
            <a:gsLst>
              <a:gs pos="0">
                <a:schemeClr val="bg1"/>
              </a:gs>
              <a:gs pos="98190">
                <a:srgbClr val="FCEFD2"/>
              </a:gs>
              <a:gs pos="700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400" b="1" dirty="0">
                <a:cs typeface="Arial" panose="020B0604020202020204" pitchFamily="34" charset="0"/>
              </a:rPr>
              <a:t>La benevolenza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4400" b="1" dirty="0">
                <a:cs typeface="Arial" panose="020B0604020202020204" pitchFamily="34" charset="0"/>
              </a:rPr>
              <a:t>non è la beneficienza!</a:t>
            </a:r>
          </a:p>
          <a:p>
            <a:pPr eaLnBrk="1" hangingPunct="1">
              <a:lnSpc>
                <a:spcPct val="170000"/>
              </a:lnSpc>
            </a:pPr>
            <a:endParaRPr lang="it-IT" altLang="it-IT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70000"/>
              </a:lnSpc>
            </a:pPr>
            <a:endParaRPr lang="it-IT" altLang="it-IT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70000"/>
              </a:lnSpc>
            </a:pPr>
            <a:endParaRPr lang="it-IT" altLang="it-IT" sz="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70000"/>
              </a:lnSpc>
            </a:pPr>
            <a:endParaRPr lang="it-IT" altLang="it-IT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70000"/>
              </a:lnSpc>
            </a:pPr>
            <a:r>
              <a:rPr lang="it-IT" altLang="it-IT" b="1" dirty="0">
                <a:cs typeface="Arial" panose="020B0604020202020204" pitchFamily="34" charset="0"/>
              </a:rPr>
              <a:t>Benevolenza</a:t>
            </a:r>
            <a:r>
              <a:rPr lang="it-IT" altLang="it-IT" dirty="0">
                <a:cs typeface="Arial" panose="020B0604020202020204" pitchFamily="34" charset="0"/>
              </a:rPr>
              <a:t> si dona con sentimenti, non stanca mai se ripetuta</a:t>
            </a:r>
          </a:p>
          <a:p>
            <a:pPr eaLnBrk="1" hangingPunct="1">
              <a:lnSpc>
                <a:spcPct val="170000"/>
              </a:lnSpc>
            </a:pPr>
            <a:r>
              <a:rPr lang="it-IT" altLang="it-IT" b="1" dirty="0">
                <a:cs typeface="Arial" panose="020B0604020202020204" pitchFamily="34" charset="0"/>
              </a:rPr>
              <a:t>Beneficienza</a:t>
            </a:r>
            <a:r>
              <a:rPr lang="it-IT" altLang="it-IT" dirty="0">
                <a:cs typeface="Arial" panose="020B0604020202020204" pitchFamily="34" charset="0"/>
              </a:rPr>
              <a:t> si dona senza essere coinvolto sentimentalmente, se continuata stanca, inoltre ci possono essere interessi nascosti di pubblicità, di detrazione delle tasse, ecc.</a:t>
            </a:r>
          </a:p>
          <a:p>
            <a:pPr eaLnBrk="1" hangingPunct="1">
              <a:lnSpc>
                <a:spcPct val="170000"/>
              </a:lnSpc>
            </a:pPr>
            <a:endParaRPr lang="it-IT" altLang="it-IT" dirty="0"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308" y1="28866" x2="28077" y2="41753"/>
                        <a14:foregroundMark x1="31923" y1="39175" x2="35000" y2="48454"/>
                        <a14:foregroundMark x1="58077" y1="45361" x2="63077" y2="45361"/>
                        <a14:foregroundMark x1="21154" y1="81443" x2="24615" y2="83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692696"/>
            <a:ext cx="1978148" cy="1476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5" y="4675939"/>
            <a:ext cx="2190777" cy="16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84" y1="34586" x2="49211" y2="26316"/>
                        <a14:foregroundMark x1="55526" y1="14286" x2="67105" y2="10526"/>
                        <a14:foregroundMark x1="3421" y1="33083" x2="6579" y2="5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58" y="2817000"/>
            <a:ext cx="4114285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23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71700" y="2348880"/>
            <a:ext cx="7848600" cy="252010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ci impedisce di essere AMATI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 quello che siamo realmente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99694" y="1340768"/>
            <a:ext cx="43926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/>
              <a:t>La </a:t>
            </a:r>
            <a:r>
              <a:rPr lang="it-IT" altLang="it-IT" sz="4000" b="1" dirty="0"/>
              <a:t>MASCHERA</a:t>
            </a:r>
            <a:endParaRPr lang="it-IT" altLang="it-IT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202622"/>
            <a:ext cx="8928992" cy="4452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4400" b="1" dirty="0">
                <a:cs typeface="Arial" panose="020B0604020202020204" pitchFamily="34" charset="0"/>
              </a:rPr>
              <a:t>Cosa significa CONDIVIDERE ?</a:t>
            </a:r>
          </a:p>
          <a:p>
            <a:pPr algn="ctr" eaLnBrk="1" hangingPunct="1">
              <a:lnSpc>
                <a:spcPct val="170000"/>
              </a:lnSpc>
            </a:pPr>
            <a:endParaRPr lang="it-IT" altLang="it-IT" sz="1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Condividere = partecipare </a:t>
            </a:r>
            <a:r>
              <a:rPr lang="it-IT" altLang="it-IT" sz="2400" b="1" dirty="0">
                <a:cs typeface="Arial" panose="020B0604020202020204" pitchFamily="34" charset="0"/>
              </a:rPr>
              <a:t>insieme </a:t>
            </a:r>
            <a:r>
              <a:rPr lang="it-IT" altLang="it-IT" sz="2400" dirty="0">
                <a:cs typeface="Arial" panose="020B0604020202020204" pitchFamily="34" charset="0"/>
              </a:rPr>
              <a:t>ad un progetto, a dei beni.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È il rendersi partecipi nei bisogni degli altri,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4000" dirty="0">
                <a:cs typeface="Arial" panose="020B0604020202020204" pitchFamily="34" charset="0"/>
              </a:rPr>
              <a:t>il </a:t>
            </a:r>
            <a:r>
              <a:rPr lang="it-IT" altLang="it-IT" sz="4000" b="1" dirty="0">
                <a:cs typeface="Arial" panose="020B0604020202020204" pitchFamily="34" charset="0"/>
              </a:rPr>
              <a:t>NOI</a:t>
            </a:r>
            <a:r>
              <a:rPr lang="it-IT" altLang="it-IT" sz="4000" dirty="0">
                <a:cs typeface="Arial" panose="020B0604020202020204" pitchFamily="34" charset="0"/>
              </a:rPr>
              <a:t> al posto dell’</a:t>
            </a:r>
            <a:r>
              <a:rPr lang="it-IT" altLang="it-IT" sz="4000" b="1" dirty="0">
                <a:cs typeface="Arial" panose="020B0604020202020204" pitchFamily="34" charset="0"/>
              </a:rPr>
              <a:t>IO,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il contrario del «Prima io e dopo gli altri…»</a:t>
            </a:r>
          </a:p>
        </p:txBody>
      </p:sp>
    </p:spTree>
    <p:extLst>
      <p:ext uri="{BB962C8B-B14F-4D97-AF65-F5344CB8AC3E}">
        <p14:creationId xmlns:p14="http://schemas.microsoft.com/office/powerpoint/2010/main" val="18952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44" y="1124744"/>
            <a:ext cx="7061312" cy="504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00664" y="260648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600" b="1" dirty="0">
                <a:solidFill>
                  <a:schemeClr val="bg1"/>
                </a:solidFill>
                <a:cs typeface="Arial" panose="020B0604020202020204" pitchFamily="34" charset="0"/>
              </a:rPr>
              <a:t>CONDIVIDERE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7" y="549000"/>
            <a:ext cx="863830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76365" y="1443841"/>
            <a:ext cx="8839279" cy="5124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/>
              <a:t>DIO </a:t>
            </a:r>
            <a:r>
              <a:rPr lang="it-IT" sz="4000" dirty="0"/>
              <a:t>è stato sostituito con </a:t>
            </a:r>
            <a:r>
              <a:rPr lang="it-IT" sz="4000" b="1" dirty="0"/>
              <a:t>D’</a:t>
            </a:r>
            <a:r>
              <a:rPr lang="it-IT" sz="4000" b="1" u="sng" dirty="0"/>
              <a:t>IO</a:t>
            </a:r>
            <a:r>
              <a:rPr lang="it-IT" sz="40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Molti umani si sono sentiti Dio fino a sostituirsi a lui…?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Quali sono le conseguenze? </a:t>
            </a:r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Come Narciso la conseguenza potrebbe essere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nella grande «caduta nel pozzo»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ossia il «suicidio psicologico»?</a:t>
            </a:r>
          </a:p>
          <a:p>
            <a:pPr algn="ctr">
              <a:lnSpc>
                <a:spcPct val="150000"/>
              </a:lnSpc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808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bg2"/>
            </a:gs>
            <a:gs pos="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295835"/>
            <a:ext cx="892899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Tutte le GUERRE nascono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a causa del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«Prima io e dopo gli altri…»</a:t>
            </a:r>
          </a:p>
          <a:p>
            <a:pPr algn="ctr" eaLnBrk="1" hangingPunct="1">
              <a:lnSpc>
                <a:spcPct val="170000"/>
              </a:lnSpc>
            </a:pPr>
            <a:endParaRPr lang="it-IT" altLang="it-IT" sz="2000" b="1" dirty="0"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540" y1="405" x2="43897" y2="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47334"/>
            <a:ext cx="3176369" cy="504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31840" y="3250778"/>
            <a:ext cx="6096000" cy="12611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Non ci sarà mai PACE fra gli uomini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se tutti vivono in questo modo</a:t>
            </a:r>
            <a:endParaRPr lang="it-IT" altLang="it-IT" sz="2400" dirty="0"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411271" y="4669738"/>
            <a:ext cx="6096000" cy="19759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Nelle guerre il più forte militarmente pretende di aver sempre ragione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e di COMANDARE agli altri.</a:t>
            </a:r>
            <a:endParaRPr lang="it-IT" altLang="it-IT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bg2"/>
            </a:gs>
            <a:gs pos="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/>
          <a:stretch/>
        </p:blipFill>
        <p:spPr>
          <a:xfrm>
            <a:off x="522069" y="189000"/>
            <a:ext cx="11147862" cy="64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25470" y="2586077"/>
            <a:ext cx="954106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Il «prima io e dopo gli altri…» porta alla «Legge del più forte» che pretende di essere considerato il più forte, il più importante, il superiore, di avere ragione e di comandare sui deboli.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91544" y="5273913"/>
            <a:ext cx="698477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Il comportamento dei bulli può essere determinato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dalla mancanza di regole, dalla loro incapacità di seguirle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  <a:cs typeface="Arial" panose="020B0604020202020204" pitchFamily="34" charset="0"/>
              </a:rPr>
              <a:t>o dall’aver appreso nell’educazione la «legge del più forte».</a:t>
            </a:r>
          </a:p>
          <a:p>
            <a:pPr algn="ctr"/>
            <a:endParaRPr lang="it-IT" sz="800" b="1" dirty="0"/>
          </a:p>
        </p:txBody>
      </p:sp>
      <p:sp>
        <p:nvSpPr>
          <p:cNvPr id="6" name="Rettangolo 5"/>
          <p:cNvSpPr/>
          <p:nvPr/>
        </p:nvSpPr>
        <p:spPr>
          <a:xfrm>
            <a:off x="1984917" y="5313256"/>
            <a:ext cx="6991403" cy="131992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3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bg2"/>
            </a:gs>
            <a:gs pos="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767409" y="476672"/>
            <a:ext cx="106571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La </a:t>
            </a:r>
            <a:r>
              <a:rPr lang="it-IT" altLang="it-IT" b="1" dirty="0"/>
              <a:t>LOTTA di due galli narcisisti nello stesso pollaio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/>
              <a:t>Entrambi pensano «Prima io e dopo l’altro…!!»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1704" y="2996952"/>
            <a:ext cx="2037531" cy="20669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38" y="2996952"/>
            <a:ext cx="2066925" cy="206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bg2"/>
            </a:gs>
            <a:gs pos="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540" y1="405" x2="43897" y2="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17046"/>
            <a:ext cx="3176369" cy="504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48000" y="293189"/>
            <a:ext cx="6096000" cy="12611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2400" b="1" dirty="0">
                <a:cs typeface="Arial" panose="020B0604020202020204" pitchFamily="34" charset="0"/>
              </a:rPr>
              <a:t>I genocidi nascono perché qualcuno pensa al «Prima io e dopo gli altri…»</a:t>
            </a:r>
            <a:endParaRPr lang="it-IT" altLang="it-IT" sz="2400" dirty="0"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62759" y1="83333" x2="65517" y2="95402"/>
                        <a14:foregroundMark x1="53793" y1="6897" x2="60690" y2="27011"/>
                        <a14:foregroundMark x1="39310" y1="66667" x2="36897" y2="74713"/>
                        <a14:backgroundMark x1="67931" y1="6322" x2="84138" y2="25287"/>
                        <a14:backgroundMark x1="68276" y1="47701" x2="68276" y2="47701"/>
                        <a14:backgroundMark x1="66897" y1="43678" x2="77241" y2="35632"/>
                        <a14:backgroundMark x1="72414" y1="56322" x2="72414" y2="56322"/>
                        <a14:backgroundMark x1="31034" y1="65517" x2="31034" y2="65517"/>
                        <a14:backgroundMark x1="32759" y1="85057" x2="32759" y2="85057"/>
                        <a14:backgroundMark x1="38276" y1="5747" x2="29310" y2="40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27602"/>
          <a:stretch/>
        </p:blipFill>
        <p:spPr>
          <a:xfrm>
            <a:off x="9522904" y="2934000"/>
            <a:ext cx="2664296" cy="3924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39417" y="1710861"/>
            <a:ext cx="1051316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300" dirty="0"/>
              <a:t>Avete giocato da bambini alla guerra con i soldatini?</a:t>
            </a:r>
          </a:p>
          <a:p>
            <a:pPr>
              <a:lnSpc>
                <a:spcPct val="150000"/>
              </a:lnSpc>
            </a:pPr>
            <a:r>
              <a:rPr lang="it-IT" sz="2300" dirty="0"/>
              <a:t>Perché i bimbi si divertono a </a:t>
            </a:r>
            <a:r>
              <a:rPr lang="it-IT" sz="2300" b="1" dirty="0"/>
              <a:t>giocare </a:t>
            </a:r>
            <a:r>
              <a:rPr lang="it-IT" sz="2300" dirty="0"/>
              <a:t>a fare i soldati nella guerra?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63678" y="2924944"/>
            <a:ext cx="871296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È un po’ come il </a:t>
            </a:r>
            <a:r>
              <a:rPr lang="it-IT" sz="2400" b="1" dirty="0"/>
              <a:t>giocare </a:t>
            </a:r>
            <a:r>
              <a:rPr lang="it-IT" sz="2400" dirty="0"/>
              <a:t>allo</a:t>
            </a:r>
            <a:r>
              <a:rPr lang="it-IT" sz="2400" b="1" dirty="0"/>
              <a:t> </a:t>
            </a:r>
            <a:r>
              <a:rPr lang="it-IT" sz="2400" b="1" i="1" dirty="0"/>
              <a:t>«spara a tutti»</a:t>
            </a:r>
            <a:r>
              <a:rPr lang="it-IT" sz="2400" b="1" dirty="0"/>
              <a:t> </a:t>
            </a:r>
            <a:r>
              <a:rPr lang="it-IT" sz="2400" dirty="0"/>
              <a:t>nella Playstation?</a:t>
            </a:r>
          </a:p>
        </p:txBody>
      </p:sp>
      <p:sp>
        <p:nvSpPr>
          <p:cNvPr id="8" name="Rettangolo 7"/>
          <p:cNvSpPr/>
          <p:nvPr/>
        </p:nvSpPr>
        <p:spPr>
          <a:xfrm>
            <a:off x="1919536" y="429483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Possono</a:t>
            </a:r>
            <a:r>
              <a:rPr lang="it-IT" sz="2400" b="1" dirty="0"/>
              <a:t> </a:t>
            </a:r>
            <a:r>
              <a:rPr lang="it-IT" sz="2400" dirty="0"/>
              <a:t>«stimolare» alla sfida, al sentirsi più forti?</a:t>
            </a:r>
            <a:endParaRPr lang="it-IT" sz="2400" b="1" dirty="0"/>
          </a:p>
        </p:txBody>
      </p:sp>
      <p:sp>
        <p:nvSpPr>
          <p:cNvPr id="9" name="Rettangolo 8"/>
          <p:cNvSpPr/>
          <p:nvPr/>
        </p:nvSpPr>
        <p:spPr>
          <a:xfrm>
            <a:off x="970228" y="3573016"/>
            <a:ext cx="90524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/>
              <a:t>Perché si divertono? Cosa stimolano questi giochi?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D8E46DE-23B7-45E4-AEDC-7A6E964375D3}"/>
              </a:ext>
            </a:extLst>
          </p:cNvPr>
          <p:cNvSpPr/>
          <p:nvPr/>
        </p:nvSpPr>
        <p:spPr>
          <a:xfrm>
            <a:off x="551384" y="5373216"/>
            <a:ext cx="8929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Alcuni con la playstation si sono chiusi in casa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fino ad avere seri problemi psicologici. E’ vero?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139983" y="4797152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Possono</a:t>
            </a:r>
            <a:r>
              <a:rPr lang="it-IT" sz="2400" b="1" dirty="0"/>
              <a:t> esercitare </a:t>
            </a:r>
            <a:r>
              <a:rPr lang="it-IT" sz="2400" b="1" u="sng" dirty="0"/>
              <a:t>virtualmente</a:t>
            </a:r>
            <a:r>
              <a:rPr lang="it-IT" sz="2400" b="1" dirty="0"/>
              <a:t> </a:t>
            </a:r>
            <a:r>
              <a:rPr lang="it-IT" sz="2400" dirty="0"/>
              <a:t>le «menti» ad una guerra?</a:t>
            </a:r>
          </a:p>
        </p:txBody>
      </p:sp>
    </p:spTree>
    <p:extLst>
      <p:ext uri="{BB962C8B-B14F-4D97-AF65-F5344CB8AC3E}">
        <p14:creationId xmlns:p14="http://schemas.microsoft.com/office/powerpoint/2010/main" val="36851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9496" y="1052736"/>
            <a:ext cx="9073008" cy="44873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CONDIVIDERE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200" dirty="0">
                <a:cs typeface="Arial" panose="020B0604020202020204" pitchFamily="34" charset="0"/>
              </a:rPr>
              <a:t>(es. l’alcool, la droga, ecc.)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200" b="1" dirty="0">
                <a:cs typeface="Arial" panose="020B0604020202020204" pitchFamily="34" charset="0"/>
              </a:rPr>
              <a:t>tutto ciò che distrugge la vita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200" b="1" dirty="0">
                <a:cs typeface="Arial" panose="020B0604020202020204" pitchFamily="34" charset="0"/>
              </a:rPr>
              <a:t>non è amare gli amici, non è servire,</a:t>
            </a:r>
            <a:endParaRPr lang="it-IT" altLang="it-IT" sz="32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ma volere il male di se stessi e degli altri</a:t>
            </a:r>
          </a:p>
        </p:txBody>
      </p:sp>
    </p:spTree>
    <p:extLst>
      <p:ext uri="{BB962C8B-B14F-4D97-AF65-F5344CB8AC3E}">
        <p14:creationId xmlns:p14="http://schemas.microsoft.com/office/powerpoint/2010/main" val="383806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94" y="1629000"/>
            <a:ext cx="5331213" cy="360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B93391-EFBB-400E-92EA-73BF1BCE7A7C}"/>
              </a:ext>
            </a:extLst>
          </p:cNvPr>
          <p:cNvSpPr txBox="1"/>
          <p:nvPr/>
        </p:nvSpPr>
        <p:spPr>
          <a:xfrm>
            <a:off x="1550495" y="255640"/>
            <a:ext cx="909101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finge per apparire «maschera» e per piacere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5A8820-F191-4BBA-B683-47B6C0336C00}"/>
              </a:ext>
            </a:extLst>
          </p:cNvPr>
          <p:cNvSpPr txBox="1"/>
          <p:nvPr/>
        </p:nvSpPr>
        <p:spPr>
          <a:xfrm>
            <a:off x="2190299" y="5445224"/>
            <a:ext cx="7811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saranno le conseguenze future?</a:t>
            </a:r>
          </a:p>
        </p:txBody>
      </p:sp>
    </p:spTree>
    <p:extLst>
      <p:ext uri="{BB962C8B-B14F-4D97-AF65-F5344CB8AC3E}">
        <p14:creationId xmlns:p14="http://schemas.microsoft.com/office/powerpoint/2010/main" val="3648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8052" y="889844"/>
            <a:ext cx="8975896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Come difendersi dai narcisisti?</a:t>
            </a:r>
          </a:p>
          <a:p>
            <a:pPr algn="ctr">
              <a:lnSpc>
                <a:spcPct val="150000"/>
              </a:lnSpc>
            </a:pPr>
            <a:r>
              <a:rPr lang="it-IT" sz="3600" dirty="0"/>
              <a:t>I </a:t>
            </a:r>
            <a:r>
              <a:rPr lang="it-IT" sz="3600" b="1" dirty="0"/>
              <a:t>narcisisti</a:t>
            </a:r>
            <a:r>
              <a:rPr lang="it-IT" sz="3600" dirty="0"/>
              <a:t> non reggono </a:t>
            </a:r>
          </a:p>
          <a:p>
            <a:pPr algn="ctr">
              <a:lnSpc>
                <a:spcPct val="150000"/>
              </a:lnSpc>
            </a:pPr>
            <a:r>
              <a:rPr lang="it-IT" sz="3600" dirty="0"/>
              <a:t>alle frasi come: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  <a:p>
            <a:pPr>
              <a:lnSpc>
                <a:spcPct val="150000"/>
              </a:lnSpc>
            </a:pPr>
            <a:r>
              <a:rPr lang="it-IT" sz="2800" dirty="0"/>
              <a:t>- «Ma chi ti credi di essere?»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- «A me, in quel modo arrogante, non devi dare ordini!»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- «Vergognati!» </a:t>
            </a:r>
          </a:p>
        </p:txBody>
      </p:sp>
    </p:spTree>
    <p:extLst>
      <p:ext uri="{BB962C8B-B14F-4D97-AF65-F5344CB8AC3E}">
        <p14:creationId xmlns:p14="http://schemas.microsoft.com/office/powerpoint/2010/main" val="1075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8052" y="912927"/>
            <a:ext cx="8975896" cy="50321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ATTENZIONE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Quando i </a:t>
            </a:r>
            <a:r>
              <a:rPr lang="it-IT" sz="2400" b="1" dirty="0"/>
              <a:t>narcisisti</a:t>
            </a:r>
            <a:r>
              <a:rPr lang="it-IT" sz="2400" dirty="0"/>
              <a:t> vengono colpiti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spesso la loro corazza a cui ricorrono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è il trattamento del silenzio, </a:t>
            </a:r>
          </a:p>
          <a:p>
            <a:pPr algn="ctr">
              <a:lnSpc>
                <a:spcPct val="150000"/>
              </a:lnSpc>
            </a:pPr>
            <a:r>
              <a:rPr lang="it-IT" sz="2400" b="1" dirty="0"/>
              <a:t>ignorano</a:t>
            </a:r>
            <a:r>
              <a:rPr lang="it-IT" sz="2400" dirty="0"/>
              <a:t> il partner o gli amici,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per giorni, per settimane e anche di più…</a:t>
            </a:r>
          </a:p>
          <a:p>
            <a:pPr algn="ctr">
              <a:lnSpc>
                <a:spcPct val="150000"/>
              </a:lnSpc>
            </a:pPr>
            <a:endParaRPr lang="it-IT" sz="14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Più alta è l’arrabbiatura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più alto è il livello di narcisismo.</a:t>
            </a:r>
          </a:p>
        </p:txBody>
      </p:sp>
    </p:spTree>
    <p:extLst>
      <p:ext uri="{BB962C8B-B14F-4D97-AF65-F5344CB8AC3E}">
        <p14:creationId xmlns:p14="http://schemas.microsoft.com/office/powerpoint/2010/main" val="23927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75762" y="1005260"/>
            <a:ext cx="9240476" cy="48474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700" dirty="0"/>
              <a:t>I maschi </a:t>
            </a:r>
            <a:r>
              <a:rPr lang="it-IT" sz="2700" b="1" dirty="0"/>
              <a:t>NARCISISTI,</a:t>
            </a:r>
            <a:r>
              <a:rPr lang="it-IT" sz="2700" dirty="0"/>
              <a:t> quelli più burberi</a:t>
            </a:r>
          </a:p>
          <a:p>
            <a:pPr algn="ctr">
              <a:lnSpc>
                <a:spcPct val="150000"/>
              </a:lnSpc>
            </a:pPr>
            <a:r>
              <a:rPr lang="it-IT" sz="2700" dirty="0"/>
              <a:t>spesso di basso livello culturale</a:t>
            </a:r>
          </a:p>
          <a:p>
            <a:pPr algn="ctr">
              <a:lnSpc>
                <a:spcPct val="150000"/>
              </a:lnSpc>
            </a:pPr>
            <a:r>
              <a:rPr lang="it-IT" sz="2700" dirty="0"/>
              <a:t>che pensano di essere i più forti del mondo</a:t>
            </a:r>
          </a:p>
          <a:p>
            <a:pPr algn="ctr">
              <a:lnSpc>
                <a:spcPct val="150000"/>
              </a:lnSpc>
            </a:pPr>
            <a:r>
              <a:rPr lang="it-IT" sz="2700" dirty="0"/>
              <a:t>potrebbero reagire con la violenza fisica alzando le mani</a:t>
            </a:r>
          </a:p>
          <a:p>
            <a:pPr algn="ctr">
              <a:lnSpc>
                <a:spcPct val="150000"/>
              </a:lnSpc>
            </a:pPr>
            <a:endParaRPr lang="it-IT" sz="1400" dirty="0"/>
          </a:p>
          <a:p>
            <a:pPr algn="ctr">
              <a:lnSpc>
                <a:spcPct val="150000"/>
              </a:lnSpc>
            </a:pPr>
            <a:r>
              <a:rPr lang="it-IT" sz="2800" b="1" dirty="0"/>
              <a:t>I bulli e i narcisisti tendono a creare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 «capri» espiatori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Il bullismo è una forma aggressiva del narcisismo?</a:t>
            </a:r>
          </a:p>
        </p:txBody>
      </p:sp>
    </p:spTree>
    <p:extLst>
      <p:ext uri="{BB962C8B-B14F-4D97-AF65-F5344CB8AC3E}">
        <p14:creationId xmlns:p14="http://schemas.microsoft.com/office/powerpoint/2010/main" val="18715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96762" y="1005260"/>
            <a:ext cx="8719717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3600" b="1" dirty="0"/>
              <a:t>Perché il «nemico» dei narcisisti, </a:t>
            </a:r>
          </a:p>
          <a:p>
            <a:pPr lvl="0" algn="ctr">
              <a:lnSpc>
                <a:spcPct val="150000"/>
              </a:lnSpc>
            </a:pPr>
            <a:r>
              <a:rPr lang="it-IT" sz="3600" b="1" dirty="0"/>
              <a:t>la vittima ideale, è l’empatico?</a:t>
            </a:r>
          </a:p>
          <a:p>
            <a:pPr>
              <a:lnSpc>
                <a:spcPct val="150000"/>
              </a:lnSpc>
            </a:pPr>
            <a:endParaRPr lang="it-IT" sz="800" dirty="0"/>
          </a:p>
          <a:p>
            <a:pPr>
              <a:lnSpc>
                <a:spcPct val="150000"/>
              </a:lnSpc>
            </a:pPr>
            <a:r>
              <a:rPr lang="it-IT" sz="2100" dirty="0"/>
              <a:t>Perché sono visti come completamente «buoni», quindi deboli e facili </a:t>
            </a:r>
          </a:p>
          <a:p>
            <a:pPr>
              <a:lnSpc>
                <a:spcPct val="150000"/>
              </a:lnSpc>
            </a:pPr>
            <a:r>
              <a:rPr lang="it-IT" sz="2100" dirty="0"/>
              <a:t>da sottomettere. Spesso i narcisisti trattano gli empatici come «stupidi», da insegnargli tutto perché sono considerati lenti a capire, ingenui, sprovveduti, fuori dal tempo e dal luogo. </a:t>
            </a:r>
          </a:p>
          <a:p>
            <a:pPr>
              <a:lnSpc>
                <a:spcPct val="150000"/>
              </a:lnSpc>
            </a:pPr>
            <a:r>
              <a:rPr lang="it-IT" sz="2100" dirty="0"/>
              <a:t>I narcisisti tendono a dare ordini agli empatici con arroganza e superbia.</a:t>
            </a:r>
            <a:endParaRPr lang="it-IT" sz="2100" b="1" dirty="0"/>
          </a:p>
        </p:txBody>
      </p:sp>
    </p:spTree>
    <p:extLst>
      <p:ext uri="{BB962C8B-B14F-4D97-AF65-F5344CB8AC3E}">
        <p14:creationId xmlns:p14="http://schemas.microsoft.com/office/powerpoint/2010/main" val="36438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28020" y="223405"/>
            <a:ext cx="5735960" cy="11430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rigide corazze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8229600" cy="4924425"/>
          </a:xfrm>
          <a:solidFill>
            <a:schemeClr val="bg1"/>
          </a:solidFill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Per difenderci dai nemici?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Chi sono i veri «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NEMICI»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da combattere?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E’ possibile essere nemici di noi stessi? Quando?</a:t>
            </a:r>
          </a:p>
        </p:txBody>
      </p:sp>
      <p:pic>
        <p:nvPicPr>
          <p:cNvPr id="18436" name="Picture 4" descr="armatura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2" y="3498057"/>
            <a:ext cx="182403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1" name="Picture 5" descr="corazz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789363"/>
            <a:ext cx="1971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armatur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99" y="2789528"/>
            <a:ext cx="20605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corazza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429001"/>
            <a:ext cx="19796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4" name="Picture 8" descr="spad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1465985"/>
            <a:ext cx="22320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4" name="Picture 8" descr="sp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729" y="5053381"/>
            <a:ext cx="177254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332783" y="1196752"/>
            <a:ext cx="9526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Si è nemici di noi stessi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quando </a:t>
            </a:r>
            <a:r>
              <a:rPr lang="it-IT" altLang="it-IT" sz="3600" b="1" dirty="0">
                <a:cs typeface="Arial" panose="020B0604020202020204" pitchFamily="34" charset="0"/>
              </a:rPr>
              <a:t>scegliamo degli stili di vita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che ci portano a distruggerci fino alla morte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come ad es. la droga e l’alcol.</a:t>
            </a:r>
          </a:p>
        </p:txBody>
      </p:sp>
    </p:spTree>
    <p:extLst>
      <p:ext uri="{BB962C8B-B14F-4D97-AF65-F5344CB8AC3E}">
        <p14:creationId xmlns:p14="http://schemas.microsoft.com/office/powerpoint/2010/main" val="9553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687582" y="1052736"/>
            <a:ext cx="8816837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Le dipendenze ai social, alla playstation,</a:t>
            </a:r>
          </a:p>
          <a:p>
            <a:pPr lvl="1" algn="ctr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potrebbero essere nemiche di molti adolescenti?</a:t>
            </a:r>
          </a:p>
          <a:p>
            <a:pPr lvl="1" algn="ctr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Se sì perché?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E’ vero che staccano e isolano dalla realtà?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La playstation aiuta realmente a migliorare i veri legami umani?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Se un ragazzo non riceve gratificazioni nella vita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le va a cercare nelle vittorie con i videogiochi? </a:t>
            </a:r>
          </a:p>
        </p:txBody>
      </p:sp>
    </p:spTree>
    <p:extLst>
      <p:ext uri="{BB962C8B-B14F-4D97-AF65-F5344CB8AC3E}">
        <p14:creationId xmlns:p14="http://schemas.microsoft.com/office/powerpoint/2010/main" val="1609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47546" y="548680"/>
            <a:ext cx="9696908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4000" dirty="0"/>
              <a:t>Chi sono coloro che vengono </a:t>
            </a:r>
          </a:p>
          <a:p>
            <a:pPr algn="ctr">
              <a:lnSpc>
                <a:spcPct val="150000"/>
              </a:lnSpc>
            </a:pPr>
            <a:r>
              <a:rPr lang="it-IT" altLang="it-IT" sz="4000" b="1" dirty="0"/>
              <a:t>considerati «nemici» </a:t>
            </a:r>
          </a:p>
          <a:p>
            <a:pPr algn="ctr">
              <a:lnSpc>
                <a:spcPct val="150000"/>
              </a:lnSpc>
            </a:pPr>
            <a:r>
              <a:rPr lang="it-IT" altLang="it-IT" sz="4000" dirty="0"/>
              <a:t>dagli adolescenti? </a:t>
            </a:r>
          </a:p>
        </p:txBody>
      </p:sp>
      <p:pic>
        <p:nvPicPr>
          <p:cNvPr id="3" name="Picture 5" descr="corazz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068960"/>
            <a:ext cx="1971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1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263352" y="555137"/>
            <a:ext cx="11665296" cy="61170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2400" dirty="0"/>
              <a:t>L’adolescenza è l’età dei sognatori.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A volte sognano e vorrebbero essere già adulti,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già maggiorenni, già muniti di automobili e indipendenti,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ma non lo possono ancora essere,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neppure economicamente…</a:t>
            </a:r>
          </a:p>
          <a:p>
            <a:pPr algn="ctr">
              <a:lnSpc>
                <a:spcPct val="150000"/>
              </a:lnSpc>
            </a:pPr>
            <a:endParaRPr lang="it-IT" altLang="it-IT" sz="900" dirty="0"/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A volte i genitori piace vedere i loro figli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sempre come eterni bambini,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dirty="0"/>
              <a:t>ma non lo sono più…</a:t>
            </a:r>
          </a:p>
          <a:p>
            <a:pPr algn="ctr">
              <a:lnSpc>
                <a:spcPct val="150000"/>
              </a:lnSpc>
            </a:pPr>
            <a:endParaRPr lang="it-IT" altLang="it-IT" sz="1200" dirty="0"/>
          </a:p>
          <a:p>
            <a:pPr algn="ctr">
              <a:lnSpc>
                <a:spcPct val="150000"/>
              </a:lnSpc>
            </a:pPr>
            <a:r>
              <a:rPr lang="it-IT" altLang="it-IT" sz="2400" b="1" dirty="0"/>
              <a:t>I genitori vorrebbero che i figli rimanessero eterni bambini a loro dipendenti.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b="1" dirty="0"/>
              <a:t>E’ vero?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665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665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1504" y="758200"/>
            <a:ext cx="8717979" cy="481229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 «nemici» degli adolescenti sono:</a:t>
            </a:r>
          </a:p>
          <a:p>
            <a:pPr marL="742950" indent="-742950" eaLnBrk="1" hangingPunct="1">
              <a:lnSpc>
                <a:spcPct val="150000"/>
              </a:lnSpc>
              <a:buFontTx/>
              <a:buAutoNum type="arabicParenR"/>
            </a:pP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Gli Adulti? </a:t>
            </a:r>
          </a:p>
          <a:p>
            <a:pPr marL="742950" indent="-742950" eaLnBrk="1" hangingPunct="1">
              <a:lnSpc>
                <a:spcPct val="150000"/>
              </a:lnSpc>
              <a:buFontTx/>
              <a:buAutoNum type="arabicParenR"/>
            </a:pP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I Genitori?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3)  I Professori?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4) I coetanei?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DD7535F-820C-40BD-B8F3-91F1C62D4937}"/>
              </a:ext>
            </a:extLst>
          </p:cNvPr>
          <p:cNvSpPr/>
          <p:nvPr/>
        </p:nvSpPr>
        <p:spPr>
          <a:xfrm>
            <a:off x="1631504" y="5198207"/>
            <a:ext cx="281332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cs typeface="Arial" panose="020B0604020202020204" pitchFamily="34" charset="0"/>
              </a:rPr>
              <a:t>5) … ?</a:t>
            </a:r>
            <a:endParaRPr lang="it-IT" altLang="it-IT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9503A2-F896-4669-BD7D-FD2E54E0FBE9}"/>
              </a:ext>
            </a:extLst>
          </p:cNvPr>
          <p:cNvSpPr txBox="1"/>
          <p:nvPr/>
        </p:nvSpPr>
        <p:spPr>
          <a:xfrm>
            <a:off x="659396" y="116632"/>
            <a:ext cx="108732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le ragazze?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Usano anche loro le maschere per apparire e per nascondere?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CADC80D-15A7-474B-A5C6-C8EEBEC7B4CF}"/>
              </a:ext>
            </a:extLst>
          </p:cNvPr>
          <p:cNvSpPr/>
          <p:nvPr/>
        </p:nvSpPr>
        <p:spPr>
          <a:xfrm>
            <a:off x="1487488" y="3861048"/>
            <a:ext cx="3996444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Il trucco potrebbe servire per meglio piacere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a se stessi e agli altri?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348880"/>
            <a:ext cx="2880000" cy="43264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31504" y="2132856"/>
            <a:ext cx="41392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Le maschere sono più usate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dai ragazzi o dalle ragazze?</a:t>
            </a:r>
          </a:p>
        </p:txBody>
      </p:sp>
    </p:spTree>
    <p:extLst>
      <p:ext uri="{BB962C8B-B14F-4D97-AF65-F5344CB8AC3E}">
        <p14:creationId xmlns:p14="http://schemas.microsoft.com/office/powerpoint/2010/main" val="28840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3512" y="764704"/>
            <a:ext cx="9073007" cy="5256583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400" b="1" dirty="0">
                <a:latin typeface="Arial" panose="020B0604020202020204" pitchFamily="34" charset="0"/>
                <a:cs typeface="Arial" panose="020B0604020202020204" pitchFamily="34" charset="0"/>
              </a:rPr>
              <a:t>A volte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alcuni giovani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vogliono essere al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centro dell’attenzione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comportano da clown,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comportano in modo diverso…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Perché vogliono essere al centro dell’ATTENZIONE?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Se hanno bisogno di essere al centro dell’ATTENZIONE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significa che gli manca di esserlo a casa, oppure altrove?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Potrebbe essere un bisogno di affetto?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49BBA8-DAEB-4E8C-9F15-A73C8BFA3DF8}"/>
              </a:ext>
            </a:extLst>
          </p:cNvPr>
          <p:cNvSpPr txBox="1"/>
          <p:nvPr/>
        </p:nvSpPr>
        <p:spPr>
          <a:xfrm>
            <a:off x="1829526" y="1420758"/>
            <a:ext cx="8532948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A volte quello che si teme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è quello che si desidera</a:t>
            </a:r>
          </a:p>
          <a:p>
            <a:pPr algn="ctr">
              <a:lnSpc>
                <a:spcPct val="150000"/>
              </a:lnSpc>
            </a:pPr>
            <a:r>
              <a:rPr lang="it-IT" sz="1000" dirty="0"/>
              <a:t>---------------------------------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e quello che si desidera,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è quello che si teme...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È vero?</a:t>
            </a:r>
          </a:p>
        </p:txBody>
      </p:sp>
    </p:spTree>
    <p:extLst>
      <p:ext uri="{BB962C8B-B14F-4D97-AF65-F5344CB8AC3E}">
        <p14:creationId xmlns:p14="http://schemas.microsoft.com/office/powerpoint/2010/main" val="5501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691063" cy="6107112"/>
          </a:xfrm>
        </p:spPr>
        <p:txBody>
          <a:bodyPr/>
          <a:lstStyle/>
          <a:p>
            <a:pPr eaLnBrk="1" hangingPunct="1"/>
            <a:r>
              <a:rPr lang="it-IT" altLang="it-IT" dirty="0"/>
              <a:t/>
            </a:r>
            <a:br>
              <a:rPr lang="it-IT" altLang="it-IT" dirty="0"/>
            </a:br>
            <a:endParaRPr lang="it-IT" altLang="it-IT" dirty="0"/>
          </a:p>
        </p:txBody>
      </p:sp>
      <p:pic>
        <p:nvPicPr>
          <p:cNvPr id="20483" name="Picture 5" descr="Ad occhi copert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7" r="4012" b="-460"/>
          <a:stretch/>
        </p:blipFill>
        <p:spPr bwMode="auto">
          <a:xfrm>
            <a:off x="7176120" y="909000"/>
            <a:ext cx="3300013" cy="504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991544" y="1124744"/>
            <a:ext cx="439261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La «</a:t>
            </a:r>
            <a:r>
              <a:rPr lang="it-IT" altLang="it-IT" b="1" dirty="0"/>
              <a:t>MASCHERA</a:t>
            </a:r>
            <a:r>
              <a:rPr lang="it-IT" altLang="it-IT" sz="2800" dirty="0"/>
              <a:t>»</a:t>
            </a:r>
            <a:br>
              <a:rPr lang="it-IT" altLang="it-IT" sz="2800" dirty="0"/>
            </a:br>
            <a:r>
              <a:rPr lang="it-IT" altLang="it-IT" sz="2800" dirty="0"/>
              <a:t>nasconde agli altri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chi siamo realmente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ci impedisce di mostrare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la nostra vera faccia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06" y="495000"/>
            <a:ext cx="5111588" cy="586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r="23192"/>
          <a:stretch/>
        </p:blipFill>
        <p:spPr>
          <a:xfrm>
            <a:off x="119336" y="3042000"/>
            <a:ext cx="3744416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12" y="1107000"/>
            <a:ext cx="6852236" cy="4644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07000"/>
            <a:ext cx="4644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3575050" y="11588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1559496" y="577850"/>
            <a:ext cx="9073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In tutte le culture del mondo</a:t>
            </a:r>
          </a:p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si trova la presenza della «</a:t>
            </a:r>
            <a:r>
              <a:rPr lang="it-IT" altLang="it-IT" sz="3000" b="1" dirty="0"/>
              <a:t>maschera</a:t>
            </a:r>
            <a:r>
              <a:rPr lang="it-IT" altLang="it-IT" sz="3000" dirty="0"/>
              <a:t>»</a:t>
            </a:r>
          </a:p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nelle più svariate forme </a:t>
            </a:r>
          </a:p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con simboli e significati diversi</a:t>
            </a:r>
          </a:p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perfino </a:t>
            </a:r>
            <a:r>
              <a:rPr lang="it-IT" altLang="it-IT" sz="3000" b="1" dirty="0"/>
              <a:t>magici</a:t>
            </a:r>
            <a:r>
              <a:rPr lang="it-IT" altLang="it-IT" sz="3000" dirty="0"/>
              <a:t> o </a:t>
            </a:r>
            <a:r>
              <a:rPr lang="it-IT" altLang="it-IT" sz="3000" b="1" dirty="0"/>
              <a:t>religiosi</a:t>
            </a:r>
            <a:r>
              <a:rPr lang="it-IT" altLang="it-IT" sz="3000" dirty="0"/>
              <a:t> </a:t>
            </a:r>
          </a:p>
          <a:p>
            <a:pPr algn="ctr" eaLnBrk="1" hangingPunct="1">
              <a:lnSpc>
                <a:spcPct val="200000"/>
              </a:lnSpc>
            </a:pPr>
            <a:r>
              <a:rPr lang="it-IT" altLang="it-IT" sz="3000" dirty="0"/>
              <a:t>oppure per </a:t>
            </a:r>
            <a:r>
              <a:rPr lang="it-IT" altLang="it-IT" sz="3000" b="1" dirty="0"/>
              <a:t>impaurire, </a:t>
            </a:r>
            <a:r>
              <a:rPr lang="it-IT" altLang="it-IT" sz="3000" dirty="0"/>
              <a:t>spaventare il nemico.</a:t>
            </a:r>
          </a:p>
        </p:txBody>
      </p:sp>
    </p:spTree>
    <p:extLst>
      <p:ext uri="{BB962C8B-B14F-4D97-AF65-F5344CB8AC3E}">
        <p14:creationId xmlns:p14="http://schemas.microsoft.com/office/powerpoint/2010/main" val="33638405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531000"/>
            <a:ext cx="4347000" cy="5796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104112" y="53100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Africa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23000"/>
            <a:ext cx="3341571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552">
              <a:schemeClr val="bg1"/>
            </a:gs>
            <a:gs pos="9819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935">
                        <a14:foregroundMark x1="19617" y1="10222" x2="19027" y2="87333"/>
                        <a14:foregroundMark x1="42035" y1="28444" x2="52950" y2="34000"/>
                        <a14:backgroundMark x1="51622" y1="21111" x2="51622" y2="21111"/>
                        <a14:backgroundMark x1="47493" y1="22000" x2="47493" y2="22000"/>
                        <a14:backgroundMark x1="19617" y1="74222" x2="19617" y2="74222"/>
                        <a14:backgroundMark x1="16814" y1="74222" x2="19617" y2="7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5" r="5392"/>
          <a:stretch/>
        </p:blipFill>
        <p:spPr>
          <a:xfrm>
            <a:off x="1302650" y="1700808"/>
            <a:ext cx="5760640" cy="42862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303912" y="548680"/>
            <a:ext cx="1784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Africa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36" l="1875" r="97000">
                        <a14:foregroundMark x1="32198" y1="79101" x2="34412" y2="82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88640"/>
            <a:ext cx="2438400" cy="471525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338192" y="5157192"/>
            <a:ext cx="3230415" cy="10618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>
                <a:solidFill>
                  <a:schemeClr val="bg1"/>
                </a:solidFill>
              </a:rPr>
              <a:t>Maschera utilizzata nelle cerimonie magiche </a:t>
            </a:r>
            <a:r>
              <a:rPr lang="it-IT" sz="1400" i="1" dirty="0">
                <a:solidFill>
                  <a:schemeClr val="bg1"/>
                </a:solidFill>
              </a:rPr>
              <a:t>ngil</a:t>
            </a:r>
            <a:r>
              <a:rPr lang="it-IT" sz="1400" dirty="0">
                <a:solidFill>
                  <a:schemeClr val="bg1"/>
                </a:solidFill>
              </a:rPr>
              <a:t> del popolo Fang </a:t>
            </a:r>
          </a:p>
          <a:p>
            <a:pPr algn="r">
              <a:lnSpc>
                <a:spcPct val="150000"/>
              </a:lnSpc>
            </a:pPr>
            <a:r>
              <a:rPr lang="it-IT" sz="1400" dirty="0">
                <a:solidFill>
                  <a:schemeClr val="bg1"/>
                </a:solidFill>
              </a:rPr>
              <a:t>(Gabon XIX sec)</a:t>
            </a:r>
          </a:p>
        </p:txBody>
      </p:sp>
    </p:spTree>
    <p:extLst>
      <p:ext uri="{BB962C8B-B14F-4D97-AF65-F5344CB8AC3E}">
        <p14:creationId xmlns:p14="http://schemas.microsoft.com/office/powerpoint/2010/main" val="28334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r="27452"/>
          <a:stretch/>
        </p:blipFill>
        <p:spPr>
          <a:xfrm>
            <a:off x="479376" y="171000"/>
            <a:ext cx="5268109" cy="651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53" y="171000"/>
            <a:ext cx="4794082" cy="6516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552421" y="17100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Oceania: Papua Nuova Guinea</a:t>
            </a:r>
          </a:p>
        </p:txBody>
      </p:sp>
    </p:spTree>
    <p:extLst>
      <p:ext uri="{BB962C8B-B14F-4D97-AF65-F5344CB8AC3E}">
        <p14:creationId xmlns:p14="http://schemas.microsoft.com/office/powerpoint/2010/main" val="14184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/>
          <a:stretch/>
        </p:blipFill>
        <p:spPr>
          <a:xfrm>
            <a:off x="695400" y="2042784"/>
            <a:ext cx="5734135" cy="396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603612" y="260648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Papua Nuova Guinea: gli </a:t>
            </a:r>
            <a:r>
              <a:rPr lang="it-IT" sz="2400" b="1" dirty="0">
                <a:solidFill>
                  <a:schemeClr val="bg1"/>
                </a:solidFill>
              </a:rPr>
              <a:t>Asaro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Tale tribù usava anticamente la maschera per spaventare il nemico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97" y="1484784"/>
            <a:ext cx="3661582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1000">
              <a:srgbClr val="002060"/>
            </a:gs>
            <a:gs pos="26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481">
                        <a14:foregroundMark x1="22593" y1="7692" x2="4126" y2="30178"/>
                        <a14:backgroundMark x1="55010" y1="4438" x2="49312" y2="49408"/>
                        <a14:backgroundMark x1="3929" y1="43491" x2="5697" y2="64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000"/>
            <a:ext cx="7589822" cy="504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100000" l="10000" r="90000">
                        <a14:backgroundMark x1="62667" y1="40599" x2="62667" y2="5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22787" r="15873"/>
          <a:stretch/>
        </p:blipFill>
        <p:spPr>
          <a:xfrm>
            <a:off x="6816080" y="1530000"/>
            <a:ext cx="5283571" cy="532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5C758D-2405-4CE8-AE12-D48E57B5737C}"/>
              </a:ext>
            </a:extLst>
          </p:cNvPr>
          <p:cNvSpPr txBox="1"/>
          <p:nvPr/>
        </p:nvSpPr>
        <p:spPr>
          <a:xfrm>
            <a:off x="1014936" y="116632"/>
            <a:ext cx="1016212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RICONOSCERE </a:t>
            </a:r>
            <a:r>
              <a:rPr lang="it-IT" alt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quello che siamo realmente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è il primo passo per imparare ad AMARE e di ogni cambiamento nella vita</a:t>
            </a:r>
          </a:p>
        </p:txBody>
      </p:sp>
    </p:spTree>
    <p:extLst>
      <p:ext uri="{BB962C8B-B14F-4D97-AF65-F5344CB8AC3E}">
        <p14:creationId xmlns:p14="http://schemas.microsoft.com/office/powerpoint/2010/main" val="3696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68741" y="18864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Oceania: Papua Nuova Guinea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72816"/>
            <a:ext cx="6126401" cy="4176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184232" y="126876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Indiani d’America</a:t>
            </a:r>
          </a:p>
        </p:txBody>
      </p:sp>
    </p:spTree>
    <p:extLst>
      <p:ext uri="{BB962C8B-B14F-4D97-AF65-F5344CB8AC3E}">
        <p14:creationId xmlns:p14="http://schemas.microsoft.com/office/powerpoint/2010/main" val="29796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13000"/>
            <a:ext cx="3989562" cy="583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485000"/>
            <a:ext cx="6480000" cy="48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334056" y="98072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Oceania: Papua Nuova Guinea</a:t>
            </a:r>
          </a:p>
        </p:txBody>
      </p:sp>
      <p:sp>
        <p:nvSpPr>
          <p:cNvPr id="5" name="Rettangolo 4"/>
          <p:cNvSpPr/>
          <p:nvPr/>
        </p:nvSpPr>
        <p:spPr>
          <a:xfrm>
            <a:off x="4511824" y="404664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Messico</a:t>
            </a:r>
          </a:p>
        </p:txBody>
      </p:sp>
    </p:spTree>
    <p:extLst>
      <p:ext uri="{BB962C8B-B14F-4D97-AF65-F5344CB8AC3E}">
        <p14:creationId xmlns:p14="http://schemas.microsoft.com/office/powerpoint/2010/main" val="19056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0F8ED51-8F40-4135-8A5E-273943A23B63}"/>
              </a:ext>
            </a:extLst>
          </p:cNvPr>
          <p:cNvSpPr/>
          <p:nvPr/>
        </p:nvSpPr>
        <p:spPr>
          <a:xfrm>
            <a:off x="8298651" y="980728"/>
            <a:ext cx="3485981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Chi dei due è vestito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chemeClr val="bg1"/>
                </a:solidFill>
              </a:rPr>
              <a:t>in modo stravagante?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85000"/>
            <a:ext cx="7584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0" y="873000"/>
            <a:ext cx="10224000" cy="511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313" r="93750">
                        <a14:foregroundMark x1="12812" y1="40121" x2="49063" y2="50182"/>
                        <a14:foregroundMark x1="26563" y1="54061" x2="25781" y2="67152"/>
                        <a14:foregroundMark x1="31797" y1="41333" x2="31797" y2="41333"/>
                        <a14:foregroundMark x1="31016" y1="42909" x2="36719" y2="41939"/>
                        <a14:foregroundMark x1="16719" y1="89091" x2="16719" y2="92121"/>
                        <a14:foregroundMark x1="22969" y1="41455" x2="29844" y2="40485"/>
                        <a14:foregroundMark x1="29297" y1="41091" x2="33750" y2="41091"/>
                        <a14:backgroundMark x1="45000" y1="45333" x2="46719" y2="47758"/>
                        <a14:backgroundMark x1="47734" y1="49333" x2="47734" y2="49333"/>
                        <a14:backgroundMark x1="36172" y1="56848" x2="37344" y2="5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378000"/>
            <a:ext cx="10053818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39416" y="177748"/>
            <a:ext cx="819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Carnevale a Venezia: la maschera per sorridere e divertirsi</a:t>
            </a:r>
          </a:p>
        </p:txBody>
      </p:sp>
    </p:spTree>
    <p:extLst>
      <p:ext uri="{BB962C8B-B14F-4D97-AF65-F5344CB8AC3E}">
        <p14:creationId xmlns:p14="http://schemas.microsoft.com/office/powerpoint/2010/main" val="42728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1937476" y="1628800"/>
            <a:ext cx="83170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Quali potrebbero essere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le «</a:t>
            </a:r>
            <a:r>
              <a:rPr lang="it-IT" altLang="it-IT" sz="4000" b="1" dirty="0"/>
              <a:t>maschere</a:t>
            </a:r>
            <a:r>
              <a:rPr lang="it-IT" altLang="it-IT" sz="4000" dirty="0"/>
              <a:t>» per </a:t>
            </a:r>
            <a:r>
              <a:rPr lang="it-IT" altLang="it-IT" sz="4000" b="1" dirty="0">
                <a:solidFill>
                  <a:srgbClr val="FF0000"/>
                </a:solidFill>
              </a:rPr>
              <a:t>APPARIRE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e per </a:t>
            </a:r>
            <a:r>
              <a:rPr lang="it-IT" altLang="it-IT" sz="4000" b="1" dirty="0">
                <a:solidFill>
                  <a:srgbClr val="FF0000"/>
                </a:solidFill>
              </a:rPr>
              <a:t>NASCONDERE</a:t>
            </a:r>
            <a:r>
              <a:rPr lang="it-IT" altLang="it-IT" sz="4000" b="1" dirty="0">
                <a:solidFill>
                  <a:srgbClr val="FF6600"/>
                </a:solidFill>
              </a:rPr>
              <a:t> </a:t>
            </a:r>
            <a:r>
              <a:rPr lang="it-IT" altLang="it-IT" sz="4000" b="1" dirty="0"/>
              <a:t>chi siamo</a:t>
            </a:r>
            <a:r>
              <a:rPr lang="it-IT" altLang="it-IT" sz="4000" dirty="0"/>
              <a:t>? 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3575050" y="11588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847528" y="1268760"/>
            <a:ext cx="7648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Maschere per apparire «vittimisti»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847528" y="2091832"/>
            <a:ext cx="3339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apparire…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847528" y="2869127"/>
            <a:ext cx="3339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apparire…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21672" y="3700684"/>
            <a:ext cx="3339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apparire…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21672" y="4599664"/>
            <a:ext cx="3339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apparire…</a:t>
            </a:r>
          </a:p>
        </p:txBody>
      </p:sp>
    </p:spTree>
    <p:extLst>
      <p:ext uri="{BB962C8B-B14F-4D97-AF65-F5344CB8AC3E}">
        <p14:creationId xmlns:p14="http://schemas.microsoft.com/office/powerpoint/2010/main" val="39040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631504" y="1202215"/>
            <a:ext cx="9134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b="1" dirty="0"/>
              <a:t>Per nascondere le insicurezze e le timidezze…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665445" y="2156853"/>
            <a:ext cx="4108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nascondere…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83362" y="3005478"/>
            <a:ext cx="4108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nascondere…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652733" y="3883750"/>
            <a:ext cx="4108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nascondere…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05336" y="4732375"/>
            <a:ext cx="4108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3600" b="1" dirty="0"/>
              <a:t>Per nascondere…</a:t>
            </a:r>
          </a:p>
        </p:txBody>
      </p:sp>
    </p:spTree>
    <p:extLst>
      <p:ext uri="{BB962C8B-B14F-4D97-AF65-F5344CB8AC3E}">
        <p14:creationId xmlns:p14="http://schemas.microsoft.com/office/powerpoint/2010/main" val="38512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7488" y="1124744"/>
            <a:ext cx="89289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Quali sono le maggiori paure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dei giovani?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2829" y="846507"/>
            <a:ext cx="750683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2800" b="1" dirty="0">
                <a:latin typeface="Arial" panose="020B0604020202020204" pitchFamily="34" charset="0"/>
                <a:ea typeface="+mn-ea"/>
                <a:cs typeface="+mn-cs"/>
              </a:rPr>
              <a:t>La paura di sentirsi un diverso?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62148" y="1912153"/>
            <a:ext cx="66127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2800" b="1" dirty="0"/>
              <a:t>La paura di sentirsi inferiori agli altri?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62148" y="3230945"/>
            <a:ext cx="89976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sz="4400" b="1" dirty="0"/>
              <a:t>La paura di NON sentirsi AMATI?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37208" y="4152562"/>
            <a:ext cx="246093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2800" b="1" dirty="0"/>
              <a:t>La paura di…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37209" y="4798893"/>
            <a:ext cx="265970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2800" b="1" dirty="0"/>
              <a:t>La paura di…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37209" y="5445224"/>
            <a:ext cx="25603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2800" b="1" dirty="0"/>
              <a:t>La paura di…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8BA7FF-6190-471F-826C-8F28E5EC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557" y="2543238"/>
            <a:ext cx="823334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it-IT" altLang="it-IT" sz="2800" b="1" dirty="0"/>
              <a:t>La paura di essere derisi, denigrati o giudicati?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utoUpdateAnimBg="0"/>
      <p:bldP spid="6" grpId="0" autoUpdateAnimBg="0"/>
      <p:bldP spid="10" grpId="0"/>
      <p:bldP spid="5" grpId="0"/>
      <p:bldP spid="7" grpId="0"/>
      <p:bldP spid="8" grpId="0"/>
      <p:bldP spid="9" grpId="0" autoUpdateAnimBg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03 abrraccio della mamma orasa con orsacchiott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81" y="2420938"/>
            <a:ext cx="2179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65550" y="980728"/>
            <a:ext cx="5860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4400" dirty="0"/>
              <a:t>Chi sono i veri </a:t>
            </a:r>
            <a:r>
              <a:rPr lang="it-IT" altLang="it-IT" sz="4400" b="1" dirty="0"/>
              <a:t>AMICI?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D5E5F4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4">
                <a:lumMod val="20000"/>
                <a:lumOff val="80000"/>
              </a:schemeClr>
            </a:gs>
            <a:gs pos="9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pic>
        <p:nvPicPr>
          <p:cNvPr id="5" name="Picture 10" descr="carnevale-0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908720"/>
            <a:ext cx="1797787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0254" y="2293575"/>
            <a:ext cx="11091498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800" dirty="0"/>
              <a:t>Due maschere: </a:t>
            </a:r>
          </a:p>
          <a:p>
            <a:pPr>
              <a:lnSpc>
                <a:spcPct val="200000"/>
              </a:lnSpc>
            </a:pPr>
            <a:r>
              <a:rPr lang="it-IT" sz="2400" dirty="0"/>
              <a:t>-  quella dei vittimisti per sentirsi ricevere «poverino» così raggiungono un fine</a:t>
            </a:r>
          </a:p>
          <a:p>
            <a:pPr>
              <a:lnSpc>
                <a:spcPct val="200000"/>
              </a:lnSpc>
            </a:pPr>
            <a:r>
              <a:rPr lang="it-IT" sz="2400" dirty="0"/>
              <a:t>-  quella di voler far sorridere, al centro dell’attenzione degli amici, come i clown.</a:t>
            </a:r>
          </a:p>
        </p:txBody>
      </p:sp>
    </p:spTree>
    <p:extLst>
      <p:ext uri="{BB962C8B-B14F-4D97-AF65-F5344CB8AC3E}">
        <p14:creationId xmlns:p14="http://schemas.microsoft.com/office/powerpoint/2010/main" val="40823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11 abrraccio dell'orsacchiotto singolo +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44" y="2204864"/>
            <a:ext cx="374491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25014" y="908720"/>
            <a:ext cx="8141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4000" dirty="0"/>
              <a:t>Noi ci comportiamo da veri </a:t>
            </a:r>
            <a:r>
              <a:rPr lang="it-IT" altLang="it-IT" sz="4000" b="1" dirty="0"/>
              <a:t>AMICI</a:t>
            </a:r>
            <a:r>
              <a:rPr lang="it-IT" altLang="it-IT" sz="40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9536" y="764704"/>
            <a:ext cx="8928992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7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Chi non </a:t>
            </a:r>
            <a:r>
              <a:rPr lang="it-IT" altLang="it-IT" sz="3600" b="1" dirty="0">
                <a:cs typeface="Arial" panose="020B0604020202020204" pitchFamily="34" charset="0"/>
              </a:rPr>
              <a:t>AMA,</a:t>
            </a:r>
            <a:r>
              <a:rPr lang="it-IT" altLang="it-IT" sz="3600" dirty="0"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170000"/>
              </a:lnSpc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non può pretendere di essere amato…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75520" y="3573016"/>
            <a:ext cx="8535447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b="1" dirty="0"/>
              <a:t>NON è amore </a:t>
            </a:r>
            <a:r>
              <a:rPr lang="it-IT" sz="3600" dirty="0"/>
              <a:t>quando si fa qualcosa </a:t>
            </a:r>
          </a:p>
          <a:p>
            <a:pPr>
              <a:lnSpc>
                <a:spcPct val="150000"/>
              </a:lnSpc>
            </a:pPr>
            <a:r>
              <a:rPr lang="it-IT" sz="3600" b="1" dirty="0"/>
              <a:t>per interesse nascosto</a:t>
            </a:r>
            <a:r>
              <a:rPr lang="it-IT" sz="3600" dirty="0"/>
              <a:t>, per ricevere…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772816"/>
            <a:ext cx="8928992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7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Chi non si comporta da </a:t>
            </a:r>
            <a:r>
              <a:rPr lang="it-IT" altLang="it-IT" sz="3600" b="1" dirty="0">
                <a:cs typeface="Arial" panose="020B0604020202020204" pitchFamily="34" charset="0"/>
              </a:rPr>
              <a:t>AMICO, </a:t>
            </a:r>
          </a:p>
          <a:p>
            <a:pPr marL="0" indent="0" eaLnBrk="1" hangingPunct="1">
              <a:lnSpc>
                <a:spcPct val="170000"/>
              </a:lnSpc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non può pretendere di avere tanti amici</a:t>
            </a:r>
            <a:r>
              <a:rPr lang="it-IT" altLang="it-IT" sz="3600" dirty="0"/>
              <a:t>…</a:t>
            </a:r>
          </a:p>
          <a:p>
            <a:pPr marL="0" indent="0" eaLnBrk="1" hangingPunct="1">
              <a:lnSpc>
                <a:spcPct val="170000"/>
              </a:lnSpc>
              <a:buNone/>
            </a:pPr>
            <a:endParaRPr lang="it-IT" altLang="it-IT" sz="3600" dirty="0"/>
          </a:p>
        </p:txBody>
      </p:sp>
    </p:spTree>
    <p:extLst>
      <p:ext uri="{BB962C8B-B14F-4D97-AF65-F5344CB8AC3E}">
        <p14:creationId xmlns:p14="http://schemas.microsoft.com/office/powerpoint/2010/main" val="23114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268760"/>
            <a:ext cx="8928992" cy="372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7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Chi non sa </a:t>
            </a:r>
            <a:r>
              <a:rPr lang="it-IT" altLang="it-IT" sz="3600" b="1" dirty="0">
                <a:cs typeface="Arial" panose="020B0604020202020204" pitchFamily="34" charset="0"/>
              </a:rPr>
              <a:t>SERVIRE </a:t>
            </a:r>
            <a:r>
              <a:rPr lang="it-IT" altLang="it-IT" sz="3600" dirty="0">
                <a:cs typeface="Arial" panose="020B0604020202020204" pitchFamily="34" charset="0"/>
              </a:rPr>
              <a:t>(anche nel sacrificio)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e</a:t>
            </a:r>
            <a:r>
              <a:rPr lang="it-IT" altLang="it-IT" sz="3600" b="1" dirty="0">
                <a:cs typeface="Arial" panose="020B0604020202020204" pitchFamily="34" charset="0"/>
              </a:rPr>
              <a:t> CONDIVIDERE </a:t>
            </a:r>
          </a:p>
          <a:p>
            <a:pPr algn="ctr" eaLnBrk="1" hangingPunct="1">
              <a:lnSpc>
                <a:spcPct val="17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non può pretendere </a:t>
            </a:r>
          </a:p>
          <a:p>
            <a:pPr marL="0" indent="0" algn="ctr" eaLnBrk="1" hangingPunct="1">
              <a:lnSpc>
                <a:spcPct val="170000"/>
              </a:lnSpc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di essere amato e di avere tanti amici</a:t>
            </a:r>
            <a:r>
              <a:rPr lang="it-IT" altLang="it-IT" sz="3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511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idx="1"/>
          </p:nvPr>
        </p:nvSpPr>
        <p:spPr>
          <a:xfrm>
            <a:off x="1919288" y="1052736"/>
            <a:ext cx="8857232" cy="525658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corazze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potrebbero servire anche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per proteggersi dal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confronto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con gli altri e con gli amici.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        Perché c’è la paura del confronto?</a:t>
            </a:r>
            <a:endParaRPr lang="it-IT" altLang="it-IT" sz="3600" dirty="0"/>
          </a:p>
        </p:txBody>
      </p:sp>
      <p:pic>
        <p:nvPicPr>
          <p:cNvPr id="3" name="Picture 4" descr="armatur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212976"/>
            <a:ext cx="20764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89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947" y="836712"/>
            <a:ext cx="7854106" cy="324036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51484" y="3645024"/>
            <a:ext cx="9289032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300" dirty="0">
                <a:cs typeface="Arial" panose="020B0604020202020204" pitchFamily="34" charset="0"/>
              </a:rPr>
              <a:t>Nessuno è senza difetti</a:t>
            </a:r>
            <a:br>
              <a:rPr lang="it-IT" altLang="it-IT" sz="3300" dirty="0">
                <a:cs typeface="Arial" panose="020B0604020202020204" pitchFamily="34" charset="0"/>
              </a:rPr>
            </a:br>
            <a:r>
              <a:rPr lang="it-IT" altLang="it-IT" sz="3300" dirty="0">
                <a:cs typeface="Arial" panose="020B0604020202020204" pitchFamily="34" charset="0"/>
              </a:rPr>
              <a:t>e i narcisisti non sopportano il confronto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300" dirty="0">
                <a:cs typeface="Arial" panose="020B0604020202020204" pitchFamily="34" charset="0"/>
              </a:rPr>
              <a:t>perché li costringono a riconoscere i loro difetti.</a:t>
            </a:r>
          </a:p>
        </p:txBody>
      </p:sp>
      <p:sp>
        <p:nvSpPr>
          <p:cNvPr id="3" name="Rettangolo 2"/>
          <p:cNvSpPr/>
          <p:nvPr/>
        </p:nvSpPr>
        <p:spPr>
          <a:xfrm>
            <a:off x="2028332" y="692696"/>
            <a:ext cx="8135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Il confronto fa paura perché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>
                <a:cs typeface="Arial" panose="020B0604020202020204" pitchFamily="34" charset="0"/>
              </a:rPr>
              <a:t>costringe a </a:t>
            </a:r>
            <a:r>
              <a:rPr lang="it-IT" altLang="it-IT" sz="3600" b="1" dirty="0">
                <a:cs typeface="Arial" panose="020B0604020202020204" pitchFamily="34" charset="0"/>
              </a:rPr>
              <a:t>RICONOSCERE.</a:t>
            </a:r>
            <a:br>
              <a:rPr lang="it-IT" altLang="it-IT" sz="3600" b="1" dirty="0">
                <a:cs typeface="Arial" panose="020B0604020202020204" pitchFamily="34" charset="0"/>
              </a:rPr>
            </a:br>
            <a:r>
              <a:rPr lang="it-IT" altLang="it-IT" sz="3600" dirty="0">
                <a:cs typeface="Arial" panose="020B0604020202020204" pitchFamily="34" charset="0"/>
              </a:rPr>
              <a:t>Costringe</a:t>
            </a:r>
            <a:r>
              <a:rPr lang="it-IT" altLang="it-IT" sz="3600" b="1" dirty="0">
                <a:cs typeface="Arial" panose="020B0604020202020204" pitchFamily="34" charset="0"/>
              </a:rPr>
              <a:t> </a:t>
            </a:r>
            <a:r>
              <a:rPr lang="it-IT" altLang="it-IT" sz="3600" dirty="0">
                <a:cs typeface="Arial" panose="020B0604020202020204" pitchFamily="34" charset="0"/>
              </a:rPr>
              <a:t>all’ </a:t>
            </a:r>
            <a:r>
              <a:rPr lang="it-IT" altLang="it-IT" sz="3600" b="1" dirty="0">
                <a:cs typeface="Arial" panose="020B0604020202020204" pitchFamily="34" charset="0"/>
              </a:rPr>
              <a:t>UMILTÀ.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2" y="1124744"/>
            <a:ext cx="7854106" cy="2629785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Esiste anche la Paura  </a:t>
            </a:r>
            <a:b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di non essere accettati.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40994" y="4293096"/>
            <a:ext cx="87100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4000" b="1" dirty="0">
                <a:cs typeface="Arial" panose="020B0604020202020204" pitchFamily="34" charset="0"/>
              </a:rPr>
              <a:t>E’ la paura di NON essere amati…?</a:t>
            </a:r>
          </a:p>
        </p:txBody>
      </p:sp>
    </p:spTree>
    <p:extLst>
      <p:ext uri="{BB962C8B-B14F-4D97-AF65-F5344CB8AC3E}">
        <p14:creationId xmlns:p14="http://schemas.microsoft.com/office/powerpoint/2010/main" val="266188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15480" y="836712"/>
            <a:ext cx="9361040" cy="5184576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Fra le numerose paure, vi è quella di essere scoperti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per quello che siamo realmente: paura di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RICONOSCERE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Alcuni pensano che molti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si creano tantissimi impegni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perché non riescono a vivere </a:t>
            </a: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il silenzio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temono </a:t>
            </a: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la solitudine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eaLnBrk="1" hangingPunct="1">
              <a:buFontTx/>
              <a:buNone/>
            </a:pPr>
            <a:endParaRPr lang="it-IT" alt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53435" y="699583"/>
            <a:ext cx="4519186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del silenzio?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53435" y="1373559"/>
            <a:ext cx="537518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della solitudine?</a:t>
            </a:r>
          </a:p>
        </p:txBody>
      </p:sp>
      <p:sp>
        <p:nvSpPr>
          <p:cNvPr id="8" name="Rettangolo 7"/>
          <p:cNvSpPr/>
          <p:nvPr/>
        </p:nvSpPr>
        <p:spPr>
          <a:xfrm>
            <a:off x="2997234" y="2340350"/>
            <a:ext cx="62856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cs typeface="Arial" panose="020B0604020202020204" pitchFamily="34" charset="0"/>
              </a:rPr>
              <a:t>il silenzio e la solitudine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cs typeface="Arial" panose="020B0604020202020204" pitchFamily="34" charset="0"/>
              </a:rPr>
              <a:t>costringono a riflettere…</a:t>
            </a:r>
          </a:p>
        </p:txBody>
      </p:sp>
      <p:sp>
        <p:nvSpPr>
          <p:cNvPr id="9" name="Rettangolo 8"/>
          <p:cNvSpPr/>
          <p:nvPr/>
        </p:nvSpPr>
        <p:spPr>
          <a:xfrm>
            <a:off x="1761959" y="4124923"/>
            <a:ext cx="4378122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di riflettere?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42717" y="4974705"/>
            <a:ext cx="54312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di </a:t>
            </a:r>
            <a:r>
              <a:rPr lang="it-IT" altLang="it-IT" sz="4000" b="1" dirty="0">
                <a:cs typeface="Arial" panose="020B0604020202020204" pitchFamily="34" charset="0"/>
              </a:rPr>
              <a:t>riconoscere</a:t>
            </a:r>
            <a:r>
              <a:rPr lang="it-IT" altLang="it-IT" sz="4000" dirty="0"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53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6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02_ANTONY_SOLO_AL_LAGO 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19" y="1556792"/>
            <a:ext cx="6049963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2239049" y="836712"/>
            <a:ext cx="7713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/>
              <a:t>Questo </a:t>
            </a:r>
            <a:r>
              <a:rPr lang="it-IT" altLang="it-IT" sz="2800" b="1" dirty="0" smtClean="0"/>
              <a:t>signore </a:t>
            </a:r>
            <a:r>
              <a:rPr lang="it-IT" altLang="it-IT" sz="2800" b="1" dirty="0"/>
              <a:t>si sente solo e dimenticato?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9476" y="959210"/>
            <a:ext cx="9433048" cy="2399008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Parecchi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giovani si nascondono dietro tante maschere e tante rigide corazze. E’ vero?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Si nascondono dietro i cellulari per esprimere ciò che non sono in grado di dire direttamente in faccia es. i «leoni da tastiera».</a:t>
            </a:r>
          </a:p>
          <a:p>
            <a:pPr>
              <a:lnSpc>
                <a:spcPct val="150000"/>
              </a:lnSpc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social, attraverso il cellulare, aiutano sempre di più ad apparire («maschere») e a proteggerci («corazze») dalle critiche altrui, aiutano a diventare sempre più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NARCISISTI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00" name="Picture 4" descr="armatur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55" y="3609975"/>
            <a:ext cx="20764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orazza armatura inter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52" y="2924944"/>
            <a:ext cx="1583189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 descr="CLOWN_DA_CIRCO_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47" y="3501008"/>
            <a:ext cx="163353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88" b="89610" l="13374" r="100000">
                        <a14:foregroundMark x1="19149" y1="43377" x2="17933" y2="56623"/>
                        <a14:foregroundMark x1="83587" y1="39740" x2="90578" y2="34026"/>
                        <a14:foregroundMark x1="92705" y1="20000" x2="80851" y2="42857"/>
                        <a14:foregroundMark x1="92097" y1="43377" x2="83891" y2="51429"/>
                        <a14:foregroundMark x1="93617" y1="53506" x2="85106" y2="60260"/>
                        <a14:foregroundMark x1="23100" y1="67532" x2="43465" y2="72208"/>
                        <a14:backgroundMark x1="36474" y1="30390" x2="54711" y2="18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5" r="9272"/>
          <a:stretch/>
        </p:blipFill>
        <p:spPr bwMode="auto">
          <a:xfrm rot="1244166">
            <a:off x="4034281" y="3407510"/>
            <a:ext cx="2734066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21977" y="1052736"/>
            <a:ext cx="8948046" cy="49398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Chi sa vivere bene il silenzio,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la «</a:t>
            </a:r>
            <a:r>
              <a:rPr lang="it-IT" altLang="it-IT" sz="3000" b="1" dirty="0">
                <a:cs typeface="Arial" panose="020B0604020202020204" pitchFamily="34" charset="0"/>
              </a:rPr>
              <a:t>solitudine</a:t>
            </a:r>
            <a:r>
              <a:rPr lang="it-IT" altLang="it-IT" sz="3000" dirty="0">
                <a:cs typeface="Arial" panose="020B0604020202020204" pitchFamily="34" charset="0"/>
              </a:rPr>
              <a:t>» come benessere </a:t>
            </a:r>
            <a:r>
              <a:rPr lang="it-IT" altLang="it-IT" sz="3000" b="1" dirty="0">
                <a:cs typeface="Arial" panose="020B0604020202020204" pitchFamily="34" charset="0"/>
              </a:rPr>
              <a:t>interiore</a:t>
            </a:r>
            <a:r>
              <a:rPr lang="it-IT" altLang="it-IT" sz="30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sa vivere bene con se stesso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e anche con le altre persone.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Sa riflettere,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sa riconoscere,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sa ammirare e lodare tutto quello che lo circonda.</a:t>
            </a:r>
          </a:p>
        </p:txBody>
      </p:sp>
    </p:spTree>
    <p:extLst>
      <p:ext uri="{BB962C8B-B14F-4D97-AF65-F5344CB8AC3E}">
        <p14:creationId xmlns:p14="http://schemas.microsoft.com/office/powerpoint/2010/main" val="7571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03512" y="1651591"/>
            <a:ext cx="8679069" cy="35548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Chi NON sa vivere bene il </a:t>
            </a:r>
            <a:r>
              <a:rPr lang="it-IT" altLang="it-IT" sz="3000" b="1" dirty="0">
                <a:cs typeface="Arial" panose="020B0604020202020204" pitchFamily="34" charset="0"/>
              </a:rPr>
              <a:t>silenzio</a:t>
            </a:r>
            <a:r>
              <a:rPr lang="it-IT" altLang="it-IT" sz="3000" dirty="0"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e ha molta </a:t>
            </a:r>
            <a:r>
              <a:rPr lang="it-IT" altLang="it-IT" sz="3000" b="1" dirty="0">
                <a:cs typeface="Arial" panose="020B0604020202020204" pitchFamily="34" charset="0"/>
              </a:rPr>
              <a:t>paura della «solitudine»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purtroppo farà anche molta fatica a vivere bene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con se stesso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cs typeface="Arial" panose="020B0604020202020204" pitchFamily="34" charset="0"/>
              </a:rPr>
              <a:t>e con le persone che incontra.</a:t>
            </a:r>
          </a:p>
        </p:txBody>
      </p:sp>
    </p:spTree>
    <p:extLst>
      <p:ext uri="{BB962C8B-B14F-4D97-AF65-F5344CB8AC3E}">
        <p14:creationId xmlns:p14="http://schemas.microsoft.com/office/powerpoint/2010/main" val="81934053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7105" y="1212464"/>
            <a:ext cx="9257791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Sembrerà strano,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chi sa vivere bene la solitudine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b="1" dirty="0">
                <a:cs typeface="Arial" panose="020B0604020202020204" pitchFamily="34" charset="0"/>
              </a:rPr>
              <a:t>non si sente mai solo </a:t>
            </a:r>
            <a:r>
              <a:rPr lang="it-IT" altLang="it-IT" sz="3200" dirty="0">
                <a:cs typeface="Arial" panose="020B0604020202020204" pitchFamily="34" charset="0"/>
              </a:rPr>
              <a:t>o</a:t>
            </a:r>
            <a:r>
              <a:rPr lang="it-IT" altLang="it-IT" sz="3200" b="1" dirty="0">
                <a:cs typeface="Arial" panose="020B0604020202020204" pitchFamily="34" charset="0"/>
              </a:rPr>
              <a:t> dimenticato</a:t>
            </a:r>
            <a:r>
              <a:rPr lang="it-IT" altLang="it-IT" sz="32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e, cosa ancora più incredibile,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è quello che sa vivere meglio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con le persone che incontra.</a:t>
            </a:r>
          </a:p>
        </p:txBody>
      </p:sp>
    </p:spTree>
    <p:extLst>
      <p:ext uri="{BB962C8B-B14F-4D97-AF65-F5344CB8AC3E}">
        <p14:creationId xmlns:p14="http://schemas.microsoft.com/office/powerpoint/2010/main" val="15340481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67508" y="1252924"/>
            <a:ext cx="8856984" cy="4352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Che ne pensate?</a:t>
            </a:r>
          </a:p>
          <a:p>
            <a:pPr algn="ctr">
              <a:lnSpc>
                <a:spcPct val="150000"/>
              </a:lnSpc>
            </a:pPr>
            <a:endParaRPr lang="it-IT" sz="1200" b="1" dirty="0"/>
          </a:p>
          <a:p>
            <a:pPr algn="ctr">
              <a:lnSpc>
                <a:spcPct val="200000"/>
              </a:lnSpc>
            </a:pPr>
            <a:r>
              <a:rPr lang="it-IT" sz="2500" b="1" dirty="0"/>
              <a:t>Una persona che sa stare bene da sola… Non è mai sola!</a:t>
            </a:r>
          </a:p>
          <a:p>
            <a:pPr algn="ctr">
              <a:lnSpc>
                <a:spcPct val="200000"/>
              </a:lnSpc>
            </a:pPr>
            <a:r>
              <a:rPr lang="it-IT" sz="2800" b="1" dirty="0"/>
              <a:t>DIVERSAMENTE</a:t>
            </a:r>
          </a:p>
          <a:p>
            <a:pPr algn="ctr">
              <a:lnSpc>
                <a:spcPct val="200000"/>
              </a:lnSpc>
            </a:pPr>
            <a:r>
              <a:rPr lang="it-IT" sz="2600" b="1" dirty="0"/>
              <a:t>Le persone che NON sanno stare sole…</a:t>
            </a:r>
          </a:p>
          <a:p>
            <a:pPr algn="ctr">
              <a:lnSpc>
                <a:spcPct val="150000"/>
              </a:lnSpc>
            </a:pPr>
            <a:r>
              <a:rPr lang="it-IT" sz="2600" b="1" dirty="0"/>
              <a:t>Si sentono sempre sole.</a:t>
            </a:r>
          </a:p>
        </p:txBody>
      </p:sp>
    </p:spTree>
    <p:extLst>
      <p:ext uri="{BB962C8B-B14F-4D97-AF65-F5344CB8AC3E}">
        <p14:creationId xmlns:p14="http://schemas.microsoft.com/office/powerpoint/2010/main" val="23011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58456" y="1951673"/>
            <a:ext cx="807508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Inoltre, più una persona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sa vivere bene la solitudine («spirituale»?),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più si sente </a:t>
            </a:r>
            <a:r>
              <a:rPr lang="it-IT" altLang="it-IT" sz="4000" b="1" dirty="0">
                <a:cs typeface="Arial" panose="020B0604020202020204" pitchFamily="34" charset="0"/>
              </a:rPr>
              <a:t>LIBERA</a:t>
            </a:r>
            <a:r>
              <a:rPr lang="it-IT" altLang="it-IT" sz="28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e vive meglio la </a:t>
            </a:r>
            <a:r>
              <a:rPr lang="it-IT" altLang="it-IT" sz="2800" b="1" dirty="0">
                <a:cs typeface="Arial" panose="020B0604020202020204" pitchFamily="34" charset="0"/>
              </a:rPr>
              <a:t>Gioia di esistere</a:t>
            </a:r>
            <a:r>
              <a:rPr lang="it-IT" altLang="it-IT" sz="28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4824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00394" y="705178"/>
            <a:ext cx="91912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Una famosa frase di Gesù: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>
                <a:cs typeface="Arial" panose="020B0604020202020204" pitchFamily="34" charset="0"/>
              </a:rPr>
              <a:t>«Ama il prossimo tuo come te stesso…»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Amare se stessi può essere in due modi:</a:t>
            </a:r>
          </a:p>
          <a:p>
            <a:pPr lvl="2" eaLnBrk="1" hangingPunct="1">
              <a:lnSpc>
                <a:spcPct val="150000"/>
              </a:lnSpc>
            </a:pPr>
            <a:r>
              <a:rPr lang="it-IT" altLang="it-IT" sz="2800" dirty="0">
                <a:cs typeface="Arial" panose="020B0604020202020204" pitchFamily="34" charset="0"/>
              </a:rPr>
              <a:t>- quello </a:t>
            </a:r>
            <a:r>
              <a:rPr lang="it-IT" altLang="it-IT" sz="2800" b="1" dirty="0">
                <a:cs typeface="Arial" panose="020B0604020202020204" pitchFamily="34" charset="0"/>
              </a:rPr>
              <a:t>egoistico</a:t>
            </a:r>
            <a:r>
              <a:rPr lang="it-IT" altLang="it-IT" sz="2800" dirty="0">
                <a:cs typeface="Arial" panose="020B0604020202020204" pitchFamily="34" charset="0"/>
              </a:rPr>
              <a:t> autodistruttivo e narcisistico </a:t>
            </a:r>
          </a:p>
          <a:p>
            <a:pPr lvl="2" eaLnBrk="1" hangingPunct="1">
              <a:lnSpc>
                <a:spcPct val="150000"/>
              </a:lnSpc>
            </a:pPr>
            <a:r>
              <a:rPr lang="it-IT" altLang="it-IT" sz="2800" dirty="0">
                <a:cs typeface="Arial" panose="020B0604020202020204" pitchFamily="34" charset="0"/>
              </a:rPr>
              <a:t>- quello </a:t>
            </a:r>
            <a:r>
              <a:rPr lang="it-IT" altLang="it-IT" sz="2800" b="1" dirty="0">
                <a:cs typeface="Arial" panose="020B0604020202020204" pitchFamily="34" charset="0"/>
              </a:rPr>
              <a:t>altruistico</a:t>
            </a:r>
            <a:r>
              <a:rPr lang="it-IT" altLang="it-IT" sz="2800" dirty="0">
                <a:cs typeface="Arial" panose="020B0604020202020204" pitchFamily="34" charset="0"/>
              </a:rPr>
              <a:t> costruttivo empatico.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Quando amare se stessi è costruttivo?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Quando si cerca il bene di noi stessi, della nostra salute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e si accetta di </a:t>
            </a:r>
            <a:r>
              <a:rPr lang="it-IT" altLang="it-IT" sz="2400" b="1" dirty="0">
                <a:cs typeface="Arial" panose="020B0604020202020204" pitchFamily="34" charset="0"/>
              </a:rPr>
              <a:t>vivere le difficoltà </a:t>
            </a:r>
            <a:r>
              <a:rPr lang="it-IT" altLang="it-IT" sz="2400" dirty="0">
                <a:cs typeface="Arial" panose="020B0604020202020204" pitchFamily="34" charset="0"/>
              </a:rPr>
              <a:t>quotidiane </a:t>
            </a:r>
            <a:r>
              <a:rPr lang="it-IT" altLang="it-IT" sz="2400" b="1" dirty="0">
                <a:cs typeface="Arial" panose="020B0604020202020204" pitchFamily="34" charset="0"/>
              </a:rPr>
              <a:t>per migliorarle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8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0495" y="659011"/>
            <a:ext cx="909101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200" b="1" dirty="0">
                <a:cs typeface="Arial" panose="020B0604020202020204" pitchFamily="34" charset="0"/>
              </a:rPr>
              <a:t>Che cosa significa amare se stessi? 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sz="9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E’ imparare ad amare la propria vita nonostante le numerose difficoltà;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è l’accoglienza del proprio vissuto, delle proprie difficoltà per superarle;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è il saper vivere bene la vita.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10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Non possiamo accogliere gli altri se non siamo capaci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di </a:t>
            </a:r>
            <a:r>
              <a:rPr lang="it-IT" altLang="it-IT" sz="2200" b="1" dirty="0">
                <a:cs typeface="Arial" panose="020B0604020202020204" pitchFamily="34" charset="0"/>
              </a:rPr>
              <a:t>RICONOSCERE </a:t>
            </a:r>
            <a:r>
              <a:rPr lang="it-IT" altLang="it-IT" sz="2200" dirty="0">
                <a:cs typeface="Arial" panose="020B0604020202020204" pitchFamily="34" charset="0"/>
              </a:rPr>
              <a:t>le </a:t>
            </a:r>
            <a:r>
              <a:rPr lang="it-IT" altLang="it-IT" sz="2200" b="1" dirty="0">
                <a:cs typeface="Arial" panose="020B0604020202020204" pitchFamily="34" charset="0"/>
              </a:rPr>
              <a:t>nostre difficoltà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b="1" dirty="0">
                <a:cs typeface="Arial" panose="020B0604020202020204" pitchFamily="34" charset="0"/>
              </a:rPr>
              <a:t>accoglierle</a:t>
            </a:r>
            <a:r>
              <a:rPr lang="it-IT" altLang="it-IT" sz="2200" dirty="0">
                <a:cs typeface="Arial" panose="020B0604020202020204" pitchFamily="34" charset="0"/>
              </a:rPr>
              <a:t> per superarle!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Solo se sappiamo superare le nostre difficoltà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200" dirty="0">
                <a:cs typeface="Arial" panose="020B0604020202020204" pitchFamily="34" charset="0"/>
              </a:rPr>
              <a:t>riusciamo ad aiutare gli altri a superarle.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sz="9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235" y="838710"/>
            <a:ext cx="10041531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Due zoppi non possono aiutarsi a camminare dritti</a:t>
            </a:r>
          </a:p>
        </p:txBody>
      </p:sp>
      <p:sp>
        <p:nvSpPr>
          <p:cNvPr id="11" name="Fumetto 2 10"/>
          <p:cNvSpPr/>
          <p:nvPr/>
        </p:nvSpPr>
        <p:spPr>
          <a:xfrm>
            <a:off x="1631504" y="2776269"/>
            <a:ext cx="3024336" cy="834123"/>
          </a:xfrm>
          <a:prstGeom prst="wedgeRoundRectCallout">
            <a:avLst>
              <a:gd name="adj1" fmla="val 50223"/>
              <a:gd name="adj2" fmla="val 96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mi segue?</a:t>
            </a:r>
          </a:p>
        </p:txBody>
      </p:sp>
      <p:sp>
        <p:nvSpPr>
          <p:cNvPr id="12" name="Fumetto 2 11"/>
          <p:cNvSpPr/>
          <p:nvPr/>
        </p:nvSpPr>
        <p:spPr>
          <a:xfrm flipH="1">
            <a:off x="6528048" y="2996952"/>
            <a:ext cx="4457490" cy="1461177"/>
          </a:xfrm>
          <a:prstGeom prst="wedgeRoundRectCallout">
            <a:avLst>
              <a:gd name="adj1" fmla="val -2726"/>
              <a:gd name="adj2" fmla="val 925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chi va con lo zoppo impara a zoppicare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100000" l="0" r="100000">
                        <a14:foregroundMark x1="64134" y1="58654" x2="85410" y2="87179"/>
                        <a14:foregroundMark x1="71125" y1="60256" x2="71125" y2="60256"/>
                        <a14:foregroundMark x1="56231" y1="92308" x2="56231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58" y="2780928"/>
            <a:ext cx="4137821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25269" y="797511"/>
            <a:ext cx="9741463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2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Imparare a vivere bene la solitudine significa: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1000" dirty="0">
                <a:cs typeface="Arial" panose="020B0604020202020204" pitchFamily="34" charset="0"/>
              </a:rPr>
              <a:t> </a:t>
            </a:r>
          </a:p>
          <a:p>
            <a:pPr marL="971550" lvl="1" indent="-5143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>
                <a:cs typeface="Arial" panose="020B0604020202020204" pitchFamily="34" charset="0"/>
              </a:rPr>
              <a:t>imparare a vivere bene con se stessi, </a:t>
            </a:r>
          </a:p>
          <a:p>
            <a:pPr lvl="1" algn="ctr" eaLnBrk="1" hangingPunct="1">
              <a:lnSpc>
                <a:spcPct val="150000"/>
              </a:lnSpc>
            </a:pPr>
            <a:r>
              <a:rPr lang="it-IT" altLang="it-IT" sz="2800" b="1" dirty="0">
                <a:cs typeface="Arial" panose="020B0604020202020204" pitchFamily="34" charset="0"/>
              </a:rPr>
              <a:t>AMARE se stessi</a:t>
            </a:r>
            <a:r>
              <a:rPr lang="it-IT" altLang="it-IT" sz="2800" dirty="0">
                <a:cs typeface="Arial" panose="020B0604020202020204" pitchFamily="34" charset="0"/>
              </a:rPr>
              <a:t>, in modo costruttivo</a:t>
            </a:r>
          </a:p>
          <a:p>
            <a:pPr marL="971550" lvl="1" indent="-5143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>
                <a:cs typeface="Arial" panose="020B0604020202020204" pitchFamily="34" charset="0"/>
              </a:rPr>
              <a:t>Imparare a vivere bene con le persone</a:t>
            </a:r>
          </a:p>
          <a:p>
            <a:pPr marL="971550" lvl="1" indent="-5143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2800" dirty="0">
                <a:cs typeface="Arial" panose="020B0604020202020204" pitchFamily="34" charset="0"/>
              </a:rPr>
              <a:t>e con la natura che ci circonda (ammirarla).</a:t>
            </a:r>
          </a:p>
          <a:p>
            <a:pPr marL="971550" lvl="1" indent="-514350" eaLnBrk="1" hangingPunct="1">
              <a:lnSpc>
                <a:spcPct val="150000"/>
              </a:lnSpc>
              <a:buFont typeface="+mj-lt"/>
              <a:buAutoNum type="arabicPeriod"/>
            </a:pPr>
            <a:endParaRPr lang="it-IT" altLang="it-IT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6" y="-9000"/>
            <a:ext cx="12310811" cy="6912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447928" y="1068739"/>
            <a:ext cx="6600056" cy="47205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La solitudine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Narrano i vangeli che Gesù andò a cercare la solitudine nel deserto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per 40 giorni, lontano da tutti, privo di tutto e sottoposto alla tentazione.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Il male «satana» ne fu sconfitto.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Il ritirarsi di Gesù nel deserto non è una ricerca di solitudine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per fuggire dai problemi del mondo,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ma un modo diverso per aprirsi e guardare il mondo.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Poi Gesù andò in Galilea ad annunciare il vangelo.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Sembra chiaro che il deserto, la solitudine, la preghiera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1600" dirty="0">
                <a:cs typeface="Arial" panose="020B0604020202020204" pitchFamily="34" charset="0"/>
              </a:rPr>
              <a:t>è uno dei luoghi per affrontare meglio il proprio compito nella vita.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105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4757" l="8250" r="90000">
                        <a14:backgroundMark x1="37125" y1="46629" x2="37125" y2="46629"/>
                        <a14:backgroundMark x1="38625" y1="38577" x2="38625" y2="38577"/>
                        <a14:backgroundMark x1="31375" y1="40637" x2="31375" y2="40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31768" r="55614"/>
          <a:stretch/>
        </p:blipFill>
        <p:spPr>
          <a:xfrm>
            <a:off x="407368" y="2924944"/>
            <a:ext cx="1796036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5520" y="854714"/>
            <a:ext cx="4104457" cy="5148572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Narciso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era colui che fantasticava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 essere strabello,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amava i complimenti («i like»),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amava specchiarsi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(anche senza farsi il selfie),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perfino nello specchio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dell’acqua del pozzo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dove vi cadde dentro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si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annegò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49000"/>
            <a:ext cx="4882509" cy="5760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</p:spPr>
      </p:pic>
    </p:spTree>
    <p:extLst>
      <p:ext uri="{BB962C8B-B14F-4D97-AF65-F5344CB8AC3E}">
        <p14:creationId xmlns:p14="http://schemas.microsoft.com/office/powerpoint/2010/main" val="21573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000" y="9000"/>
            <a:ext cx="13680000" cy="684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32104" y="1196752"/>
            <a:ext cx="4824536" cy="46628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Il monachesimo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eremita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600" b="1" dirty="0">
                <a:cs typeface="Arial" panose="020B0604020202020204" pitchFamily="34" charset="0"/>
              </a:rPr>
              <a:t>o di clausura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sz="1600" dirty="0"/>
              <a:t>Ci sono persone che scelgono di donarsi al mondo nella preghiera vivendo in un Luogo appartato come la clausura o il monastero</a:t>
            </a:r>
          </a:p>
          <a:p>
            <a:pPr eaLnBrk="1" hangingPunct="1">
              <a:lnSpc>
                <a:spcPct val="150000"/>
              </a:lnSpc>
            </a:pPr>
            <a:r>
              <a:rPr lang="it-IT" sz="1600" dirty="0"/>
              <a:t>MONACO eremita anacoreta = in solitudine</a:t>
            </a:r>
          </a:p>
          <a:p>
            <a:pPr eaLnBrk="1" hangingPunct="1">
              <a:lnSpc>
                <a:spcPct val="150000"/>
              </a:lnSpc>
            </a:pPr>
            <a:r>
              <a:rPr lang="it-IT" sz="1600" dirty="0"/>
              <a:t>MONACO cenobita = in comunità, in un monastero.</a:t>
            </a:r>
            <a:endParaRPr lang="it-IT" altLang="it-IT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07" y="260850"/>
            <a:ext cx="4810125" cy="26003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60850"/>
            <a:ext cx="2565004" cy="356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/>
          <a:stretch/>
        </p:blipFill>
        <p:spPr>
          <a:xfrm>
            <a:off x="6168008" y="3068960"/>
            <a:ext cx="5735925" cy="363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56951"/>
            <a:ext cx="4876046" cy="2736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41F18C-22D8-4034-90B4-DA311EA3FBAC}"/>
              </a:ext>
            </a:extLst>
          </p:cNvPr>
          <p:cNvSpPr/>
          <p:nvPr/>
        </p:nvSpPr>
        <p:spPr>
          <a:xfrm>
            <a:off x="4040776" y="3093276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200" b="1" dirty="0">
                <a:solidFill>
                  <a:schemeClr val="bg1"/>
                </a:solidFill>
                <a:cs typeface="Arial" panose="020B0604020202020204" pitchFamily="34" charset="0"/>
              </a:rPr>
              <a:t>Clausura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33281" y="1160591"/>
            <a:ext cx="95254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Purtroppo esistono giovani, ma anche adulti,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che per il terrore di </a:t>
            </a:r>
            <a:r>
              <a:rPr lang="it-IT" altLang="it-IT" sz="2800" b="1" dirty="0">
                <a:cs typeface="Arial" panose="020B0604020202020204" pitchFamily="34" charset="0"/>
              </a:rPr>
              <a:t>rimanere soli </a:t>
            </a:r>
            <a:r>
              <a:rPr lang="it-IT" altLang="it-IT" sz="2800" dirty="0">
                <a:cs typeface="Arial" panose="020B0604020202020204" pitchFamily="34" charset="0"/>
              </a:rPr>
              <a:t>e</a:t>
            </a:r>
            <a:r>
              <a:rPr lang="it-IT" altLang="it-IT" sz="2800" b="1" dirty="0">
                <a:cs typeface="Arial" panose="020B0604020202020204" pitchFamily="34" charset="0"/>
              </a:rPr>
              <a:t> dimenticati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dall’intimo gruppo di appartenenza,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sono disposti a tutto, anche a «mangiare letame»,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sono disposti a perdere la propria dignità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e accettare di diventare dipendenti e schiavi degli altri.</a:t>
            </a:r>
          </a:p>
        </p:txBody>
      </p:sp>
    </p:spTree>
    <p:extLst>
      <p:ext uri="{BB962C8B-B14F-4D97-AF65-F5344CB8AC3E}">
        <p14:creationId xmlns:p14="http://schemas.microsoft.com/office/powerpoint/2010/main" val="103345093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5007" y="692696"/>
            <a:ext cx="8281987" cy="1366738"/>
          </a:xfrm>
        </p:spPr>
        <p:txBody>
          <a:bodyPr/>
          <a:lstStyle/>
          <a:p>
            <a:pPr algn="ctr"/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teme la solitudine</a:t>
            </a:r>
            <a:b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spesso si fa  trainare dal primo che passa</a:t>
            </a:r>
          </a:p>
        </p:txBody>
      </p:sp>
      <p:pic>
        <p:nvPicPr>
          <p:cNvPr id="415747" name="Picture 3" descr="Cagnetta sul trattorino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636912"/>
            <a:ext cx="495626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4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77457E-6 L -0.35937 2.7745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6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61273" y="1166843"/>
            <a:ext cx="96694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La </a:t>
            </a:r>
            <a:r>
              <a:rPr lang="it-IT" altLang="it-IT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paura della solitudine</a:t>
            </a: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e di essere dimenticati,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porta a trascinare molti giovani alla dipendenza della droga,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a frequentare compagnie di «presunti» amici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che, purtroppo,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non aiutano ad essere felici interiormente</a:t>
            </a: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ma solo molto dipendenti dai vizi, dalla droga, dall’alcol.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cs typeface="Arial" panose="020B0604020202020204" pitchFamily="34" charset="0"/>
              </a:rPr>
              <a:t>E’ vero?  Quali sono le più comuni dipendenze?</a:t>
            </a:r>
          </a:p>
        </p:txBody>
      </p:sp>
    </p:spTree>
    <p:extLst>
      <p:ext uri="{BB962C8B-B14F-4D97-AF65-F5344CB8AC3E}">
        <p14:creationId xmlns:p14="http://schemas.microsoft.com/office/powerpoint/2010/main" val="365335878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93504" y="5013176"/>
            <a:ext cx="7404992" cy="144070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Il gruppo fa sentire </a:t>
            </a:r>
            <a:r>
              <a:rPr lang="it-IT" altLang="it-IT" sz="4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FORTI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anche i bambini deboli e fragili</a:t>
            </a:r>
          </a:p>
        </p:txBody>
      </p:sp>
      <p:pic>
        <p:nvPicPr>
          <p:cNvPr id="86019" name="Picture 4" descr="Gemellini con vitellino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484314"/>
            <a:ext cx="51847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4103688" y="328613"/>
            <a:ext cx="3984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 dirty="0"/>
              <a:t>La forza del gruppo</a:t>
            </a:r>
          </a:p>
        </p:txBody>
      </p:sp>
    </p:spTree>
    <p:extLst>
      <p:ext uri="{BB962C8B-B14F-4D97-AF65-F5344CB8AC3E}">
        <p14:creationId xmlns:p14="http://schemas.microsoft.com/office/powerpoint/2010/main" val="11443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47528" y="607926"/>
            <a:ext cx="8712968" cy="54006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900" dirty="0">
                <a:solidFill>
                  <a:schemeClr val="tx1"/>
                </a:solidFill>
              </a:rPr>
              <a:t/>
            </a:r>
            <a:br>
              <a:rPr lang="it-IT" altLang="it-IT" sz="900" dirty="0">
                <a:solidFill>
                  <a:schemeClr val="tx1"/>
                </a:solidFill>
              </a:rPr>
            </a:br>
            <a:r>
              <a:rPr lang="it-IT" altLang="it-IT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Bambini, i «Ciucci» (mammoni)</a:t>
            </a:r>
            <a:br>
              <a:rPr lang="it-IT" altLang="it-IT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u="sng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dipendono</a:t>
            </a:r>
            <a:r>
              <a:rPr lang="it-IT" altLang="it-IT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dai più forti</a:t>
            </a:r>
            <a:r>
              <a:rPr lang="it-IT" alt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 coloro che gli fanno da «mamma»)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382" name="Picture 6" descr="Bambini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986528"/>
            <a:ext cx="1675000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baby_suck_on_pacifi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212976"/>
            <a:ext cx="133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johnny_playing_with_toy_c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308226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63552" y="4941168"/>
            <a:ext cx="806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cs typeface="Arial" panose="020B0604020202020204" pitchFamily="34" charset="0"/>
              </a:rPr>
              <a:t>Dipendono come soldatini nel bene e nel male?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71464" y="1282259"/>
            <a:ext cx="9669455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Ogni dipendenza significa che «dipendi da…» che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b="1" dirty="0">
                <a:cs typeface="Arial" panose="020B0604020202020204" pitchFamily="34" charset="0"/>
              </a:rPr>
              <a:t>NON</a:t>
            </a:r>
            <a:r>
              <a:rPr lang="it-IT" altLang="it-IT" sz="2600" dirty="0">
                <a:cs typeface="Arial" panose="020B0604020202020204" pitchFamily="34" charset="0"/>
              </a:rPr>
              <a:t> </a:t>
            </a:r>
            <a:r>
              <a:rPr lang="it-IT" altLang="it-IT" sz="2600" b="1" dirty="0">
                <a:cs typeface="Arial" panose="020B0604020202020204" pitchFamily="34" charset="0"/>
              </a:rPr>
              <a:t>sei LIBERO</a:t>
            </a:r>
            <a:r>
              <a:rPr lang="it-IT" altLang="it-IT" sz="2600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ma, purtroppo, un triste schiavo di qualcuno o di qualcosa.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- - - - - - - - - -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Tutte le dipendenze garantiscono grandi interessi economici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a chi non ha scrupoli se poi portano,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direttamente, o indirettamente, alla </a:t>
            </a:r>
            <a:r>
              <a:rPr lang="it-IT" altLang="it-IT" sz="2600" b="1" dirty="0">
                <a:cs typeface="Arial" panose="020B0604020202020204" pitchFamily="34" charset="0"/>
              </a:rPr>
              <a:t>MORTE</a:t>
            </a:r>
            <a:r>
              <a:rPr lang="it-IT" altLang="it-IT" sz="2600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38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89000">
              <a:schemeClr val="bg1"/>
            </a:gs>
            <a:gs pos="53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3990" b="9514"/>
          <a:stretch/>
        </p:blipFill>
        <p:spPr>
          <a:xfrm>
            <a:off x="2495600" y="1684950"/>
            <a:ext cx="7093896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4" r="36320"/>
          <a:stretch/>
        </p:blipFill>
        <p:spPr>
          <a:xfrm>
            <a:off x="0" y="3978000"/>
            <a:ext cx="3328404" cy="29793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84" y1="6924" x2="18028" y2="15579"/>
                        <a14:foregroundMark x1="30639" y1="3728" x2="31528" y2="19840"/>
                        <a14:foregroundMark x1="31528" y1="29028" x2="28419" y2="44341"/>
                        <a14:foregroundMark x1="4707" y1="38881" x2="17673" y2="35553"/>
                        <a14:foregroundMark x1="54529" y1="3995" x2="47869" y2="18908"/>
                        <a14:foregroundMark x1="66874" y1="4394" x2="71048" y2="20905"/>
                        <a14:foregroundMark x1="74956" y1="9321" x2="66075" y2="15313"/>
                        <a14:foregroundMark x1="70782" y1="5992" x2="70782" y2="5992"/>
                        <a14:foregroundMark x1="46803" y1="30759" x2="52575" y2="41811"/>
                        <a14:foregroundMark x1="54707" y1="32756" x2="46803" y2="39281"/>
                        <a14:foregroundMark x1="52398" y1="29028" x2="52220" y2="40613"/>
                        <a14:foregroundMark x1="56394" y1="42344" x2="52043" y2="37816"/>
                        <a14:foregroundMark x1="74245" y1="31957" x2="64387" y2="42344"/>
                        <a14:foregroundMark x1="93872" y1="31691" x2="84369" y2="41545"/>
                        <a14:foregroundMark x1="84902" y1="30226" x2="91119" y2="43675"/>
                        <a14:foregroundMark x1="89964" y1="29427" x2="83925" y2="41545"/>
                        <a14:foregroundMark x1="91297" y1="6258" x2="84547" y2="18642"/>
                        <a14:foregroundMark x1="87123" y1="5459" x2="82504" y2="15047"/>
                        <a14:foregroundMark x1="92806" y1="11052" x2="92185" y2="16778"/>
                        <a14:foregroundMark x1="23535" y1="56724" x2="36679" y2="64314"/>
                        <a14:foregroundMark x1="30817" y1="51664" x2="33481" y2="67643"/>
                        <a14:foregroundMark x1="37389" y1="56724" x2="27087" y2="66178"/>
                        <a14:foregroundMark x1="27087" y1="63382" x2="27087" y2="63382"/>
                        <a14:foregroundMark x1="23712" y1="61385" x2="26110" y2="70439"/>
                        <a14:foregroundMark x1="56128" y1="58056" x2="44760" y2="64581"/>
                        <a14:foregroundMark x1="29130" y1="69108" x2="33304" y2="69108"/>
                        <a14:foregroundMark x1="7016" y1="54194" x2="15808" y2="67909"/>
                        <a14:foregroundMark x1="9236" y1="76964" x2="14298" y2="94674"/>
                        <a14:foregroundMark x1="18384" y1="81758" x2="7016" y2="91079"/>
                        <a14:foregroundMark x1="8082" y1="83622" x2="4529" y2="86152"/>
                        <a14:foregroundMark x1="24956" y1="82024" x2="36679" y2="89880"/>
                        <a14:foregroundMark x1="35702" y1="78961" x2="27087" y2="94141"/>
                        <a14:foregroundMark x1="45471" y1="79760" x2="52398" y2="92144"/>
                        <a14:foregroundMark x1="64831" y1="80559" x2="70426" y2="94940"/>
                        <a14:foregroundMark x1="74600" y1="81092" x2="63144" y2="90679"/>
                        <a14:foregroundMark x1="70782" y1="78029" x2="60835" y2="84288"/>
                        <a14:foregroundMark x1="86234" y1="78695" x2="92185" y2="95739"/>
                        <a14:foregroundMark x1="84902" y1="56724" x2="91474" y2="69374"/>
                        <a14:foregroundMark x1="44139" y1="89081" x2="44139" y2="89081"/>
                        <a14:foregroundMark x1="55773" y1="82823" x2="49378" y2="87883"/>
                        <a14:foregroundMark x1="37034" y1="15846" x2="34991" y2="17577"/>
                        <a14:foregroundMark x1="34192" y1="4261" x2="35346" y2="8256"/>
                        <a14:foregroundMark x1="27265" y1="7989" x2="27265" y2="7989"/>
                        <a14:foregroundMark x1="83215" y1="37284" x2="83215" y2="37284"/>
                        <a14:foregroundMark x1="84547" y1="30493" x2="81528" y2="39547"/>
                        <a14:foregroundMark x1="82238" y1="41545" x2="87300" y2="46205"/>
                        <a14:foregroundMark x1="46181" y1="80027" x2="50178" y2="78029"/>
                        <a14:foregroundMark x1="54085" y1="78961" x2="54529" y2="82024"/>
                        <a14:foregroundMark x1="25044" y1="9987" x2="25933" y2="15313"/>
                        <a14:foregroundMark x1="44760" y1="82024" x2="43250" y2="86551"/>
                        <a14:foregroundMark x1="42984" y1="90679" x2="46803" y2="94407"/>
                        <a14:foregroundMark x1="54263" y1="93475" x2="56217" y2="92144"/>
                        <a14:foregroundMark x1="64387" y1="7723" x2="64387" y2="15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92" y="549000"/>
            <a:ext cx="8640000" cy="57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3392" y="499001"/>
            <a:ext cx="3352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Dipendenze</a:t>
            </a:r>
          </a:p>
        </p:txBody>
      </p:sp>
      <p:sp>
        <p:nvSpPr>
          <p:cNvPr id="5" name="Rettangolo 4"/>
          <p:cNvSpPr/>
          <p:nvPr/>
        </p:nvSpPr>
        <p:spPr>
          <a:xfrm>
            <a:off x="2473909" y="6408712"/>
            <a:ext cx="9912424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8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xaso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69" y="729000"/>
            <a:ext cx="9440062" cy="540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37" y="729000"/>
            <a:ext cx="949932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9" y="1524000"/>
            <a:ext cx="3846520" cy="219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727" y1="81421" x2="8000" y2="93989"/>
                        <a14:foregroundMark x1="82182" y1="80874" x2="92000" y2="98361"/>
                        <a14:foregroundMark x1="28000" y1="68852" x2="34545" y2="72678"/>
                        <a14:foregroundMark x1="49091" y1="74317" x2="49091" y2="74317"/>
                        <a14:foregroundMark x1="54545" y1="72678" x2="54545" y2="72678"/>
                        <a14:foregroundMark x1="43636" y1="76503" x2="43636" y2="76503"/>
                        <a14:foregroundMark x1="39273" y1="74863" x2="39273" y2="74863"/>
                        <a14:foregroundMark x1="37455" y1="74317" x2="37455" y2="74317"/>
                        <a14:foregroundMark x1="44727" y1="73770" x2="45455" y2="73770"/>
                        <a14:foregroundMark x1="34545" y1="73770" x2="62182" y2="75410"/>
                        <a14:foregroundMark x1="37091" y1="73224" x2="60364" y2="73224"/>
                        <a14:foregroundMark x1="35273" y1="69945" x2="40727" y2="71585"/>
                        <a14:foregroundMark x1="11273" y1="81967" x2="3273" y2="88525"/>
                        <a14:foregroundMark x1="86182" y1="77049" x2="96364" y2="90710"/>
                        <a14:backgroundMark x1="42909" y1="8743" x2="53455" y2="53552"/>
                        <a14:backgroundMark x1="85455" y1="8197" x2="99636" y2="40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43" y="3978000"/>
            <a:ext cx="4327857" cy="288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289236" y="412782"/>
            <a:ext cx="9613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/>
              <a:t>Schiavi «imprigionati» e dipendenti</a:t>
            </a:r>
          </a:p>
        </p:txBody>
      </p:sp>
    </p:spTree>
    <p:extLst>
      <p:ext uri="{BB962C8B-B14F-4D97-AF65-F5344CB8AC3E}">
        <p14:creationId xmlns:p14="http://schemas.microsoft.com/office/powerpoint/2010/main" val="293540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r="5129"/>
          <a:stretch/>
        </p:blipFill>
        <p:spPr>
          <a:xfrm>
            <a:off x="-230322" y="-27000"/>
            <a:ext cx="12652644" cy="691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3" b="100000" l="4263" r="92540">
                        <a14:foregroundMark x1="41918" y1="10124" x2="41918" y2="10124"/>
                        <a14:backgroundMark x1="43162" y1="13854" x2="42984" y2="14565"/>
                        <a14:backgroundMark x1="57016" y1="82948" x2="60036" y2="99645"/>
                        <a14:backgroundMark x1="47957" y1="79041" x2="53996" y2="98046"/>
                        <a14:backgroundMark x1="50444" y1="81350" x2="52043" y2="88277"/>
                        <a14:backgroundMark x1="51865" y1="86146" x2="55950" y2="99822"/>
                        <a14:backgroundMark x1="47780" y1="74245" x2="50266" y2="81705"/>
                        <a14:backgroundMark x1="85435" y1="55062" x2="83659" y2="61279"/>
                        <a14:backgroundMark x1="76554" y1="73890" x2="75133" y2="75666"/>
                        <a14:backgroundMark x1="11901" y1="38011" x2="13144" y2="42984"/>
                        <a14:backgroundMark x1="14387" y1="44583" x2="16163" y2="45115"/>
                        <a14:backgroundMark x1="32682" y1="62167" x2="32682" y2="62167"/>
                        <a14:backgroundMark x1="17584" y1="26465" x2="23091" y2="20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1" t="3501" r="7490"/>
          <a:stretch/>
        </p:blipFill>
        <p:spPr>
          <a:xfrm>
            <a:off x="6096000" y="548680"/>
            <a:ext cx="5824597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764704"/>
            <a:ext cx="9433048" cy="543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8" b="100000" l="1172" r="99219">
                        <a14:foregroundMark x1="35938" y1="36275" x2="16016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03090"/>
            <a:ext cx="8131749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32" y="-27000"/>
            <a:ext cx="12286665" cy="691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329585" y="476672"/>
            <a:ext cx="7532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Libertà di essere padroni del proprio corpo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4941168"/>
            <a:ext cx="5283131" cy="567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5E-6 -1.48148E-6 L 8.75E-6 -1.48148E-6 L -0.0164 -0.02199 C -0.01822 -0.02431 -0.02057 -0.02593 -0.02187 -0.02917 C -0.02513 -0.03773 -0.02486 -0.03843 -0.03007 -0.04607 C -0.03124 -0.04815 -0.03294 -0.04907 -0.03411 -0.05093 C -0.03697 -0.05556 -0.03958 -0.06065 -0.04231 -0.06551 C -0.04466 -0.06968 -0.04739 -0.07292 -0.04921 -0.07778 C -0.05013 -0.08009 -0.05078 -0.08264 -0.05182 -0.08495 C -0.06445 -0.11181 -0.04505 -0.06551 -0.06145 -0.1044 C -0.06523 -0.1132 -0.06419 -0.11412 -0.06966 -0.12384 C -0.07083 -0.1257 -0.07252 -0.12662 -0.07369 -0.1287 C -0.08684 -0.15185 -0.07526 -0.1338 -0.08463 -0.15532 C -0.08619 -0.1588 -0.08841 -0.16134 -0.0901 -0.16505 C -0.09205 -0.16945 -0.09361 -0.17477 -0.09557 -0.1794 C -0.09687 -0.18287 -0.09843 -0.18565 -0.0996 -0.18912 C -0.10117 -0.19375 -0.10247 -0.19884 -0.10364 -0.2037 C -0.10638 -0.21458 -0.10338 -0.20857 -0.10781 -0.2206 C -0.10989 -0.22662 -0.11263 -0.23171 -0.11458 -0.23773 C -0.11588 -0.24144 -0.11627 -0.24583 -0.11731 -0.24977 C -0.11874 -0.25486 -0.12421 -0.2662 -0.12552 -0.26921 C -0.12773 -0.28495 -0.12565 -0.27384 -0.13098 -0.29097 C -0.13372 -0.3 -0.13411 -0.30417 -0.13776 -0.31273 C -0.13893 -0.31551 -0.14049 -0.31759 -0.14192 -0.32014 C -0.14505 -0.33704 -0.14088 -0.3162 -0.14596 -0.33704 C -0.14934 -0.35116 -0.14479 -0.33773 -0.15013 -0.35162 C -0.15351 -0.36991 -0.14882 -0.34745 -0.15416 -0.3662 C -0.15807 -0.38009 -0.15182 -0.3669 -0.15963 -0.38079 C -0.16263 -0.39699 -0.15859 -0.37708 -0.1651 -0.4 C -0.16575 -0.40232 -0.16562 -0.40532 -0.1664 -0.40741 C -0.17591 -0.43102 -0.16861 -0.40556 -0.1746 -0.42431 C -0.17565 -0.42755 -0.17656 -0.43079 -0.17734 -0.43403 C -0.17786 -0.43634 -0.17786 -0.43912 -0.17864 -0.4412 C -0.17981 -0.44421 -0.18138 -0.44607 -0.18281 -0.44861 C -0.18984 -0.48009 -0.1802 -0.44167 -0.19101 -0.47037 C -0.20091 -0.49676 -0.19153 -0.48403 -0.20052 -0.49468 C -0.20143 -0.49676 -0.20638 -0.5081 -0.20729 -0.51157 C -0.21406 -0.53542 -0.20651 -0.51412 -0.21276 -0.53102 C -0.21406 -0.53796 -0.21445 -0.5412 -0.21692 -0.54792 C -0.21809 -0.55139 -0.21979 -0.55417 -0.22096 -0.55764 C -0.22252 -0.56227 -0.22343 -0.56759 -0.22513 -0.57222 C -0.22617 -0.575 -0.22799 -0.57685 -0.22916 -0.5794 C -0.23984 -0.60394 -0.23059 -0.58449 -0.23736 -0.6037 C -0.23984 -0.61088 -0.24648 -0.62407 -0.2496 -0.62801 L -0.25364 -0.63287 C -0.25833 -0.64514 -0.2539 -0.63657 -0.26054 -0.64259 C -0.26197 -0.64375 -0.26315 -0.64607 -0.26458 -0.64745 C -0.26718 -0.64954 -0.27278 -0.65208 -0.27278 -0.65208 C -0.27955 -0.66412 -0.27499 -0.65857 -0.28776 -0.66435 C -0.28958 -0.66505 -0.29153 -0.66574 -0.29322 -0.66667 C -0.29596 -0.66829 -0.29869 -0.67037 -0.30143 -0.67153 C -0.30325 -0.67245 -0.30507 -0.67315 -0.3069 -0.67407 C -0.30833 -0.67477 -0.3095 -0.67593 -0.31093 -0.67639 C -0.3151 -0.67755 -0.31914 -0.67801 -0.3233 -0.67894 L -0.40638 -0.67639 C -0.40924 -0.67639 -0.41184 -0.67454 -0.41458 -0.67407 C -0.42148 -0.67292 -0.42825 -0.67245 -0.43502 -0.67153 C -0.43802 -0.66945 -0.44257 -0.66597 -0.44596 -0.66435 C -0.4496 -0.6625 -0.4569 -0.65949 -0.4569 -0.65949 C -0.46484 -0.65 -0.45677 -0.65833 -0.46914 -0.65208 C -0.47955 -0.64722 -0.47252 -0.64907 -0.48007 -0.64259 C -0.48229 -0.64051 -0.48463 -0.63912 -0.48684 -0.63773 C -0.48958 -0.63588 -0.49231 -0.63449 -0.49505 -0.63287 L -0.49921 -0.63032 C -0.50729 -0.61968 -0.50273 -0.62546 -0.51276 -0.61343 C -0.51419 -0.61181 -0.51536 -0.60972 -0.51692 -0.60857 C -0.51914 -0.60695 -0.52161 -0.60579 -0.52369 -0.6037 C -0.52565 -0.60185 -0.52721 -0.59838 -0.52916 -0.59653 C -0.53124 -0.59421 -0.53684 -0.59282 -0.53867 -0.59167 C -0.54062 -0.59028 -0.54231 -0.58796 -0.54414 -0.58681 C -0.54765 -0.58449 -0.55039 -0.58472 -0.55377 -0.58195 C -0.56406 -0.57269 -0.55677 -0.57685 -0.56601 -0.56968 C -0.56731 -0.56875 -0.56874 -0.56829 -0.57005 -0.56736 C -0.572 -0.56597 -0.57369 -0.56389 -0.57552 -0.5625 C -0.57825 -0.56065 -0.58111 -0.55995 -0.58372 -0.55764 C -0.58554 -0.55602 -0.58736 -0.55417 -0.58919 -0.55278 C -0.59049 -0.55185 -0.59192 -0.55162 -0.59322 -0.55046 C -0.59648 -0.54745 -0.59947 -0.54352 -0.60286 -0.54074 C -0.60403 -0.53958 -0.60559 -0.53935 -0.6069 -0.5382 C -0.61067 -0.53519 -0.61692 -0.52801 -0.62187 -0.52616 C -0.6246 -0.525 -0.62734 -0.52454 -0.63007 -0.52361 C -0.63151 -0.5213 -0.63255 -0.51806 -0.63411 -0.51644 C -0.6358 -0.51482 -0.63789 -0.51528 -0.63958 -0.51412 C -0.64153 -0.51273 -0.64322 -0.51042 -0.64505 -0.50926 C -0.64778 -0.50718 -0.65052 -0.50602 -0.65325 -0.5044 C -0.65325 -0.5044 -0.66145 -0.49954 -0.66145 -0.49954 C -0.66536 -0.49769 -0.67174 -0.49514 -0.67513 -0.49213 C -0.67695 -0.49051 -0.67864 -0.48843 -0.68059 -0.48727 C -0.68502 -0.48519 -0.68971 -0.48472 -0.69414 -0.48241 C -0.69648 -0.48148 -0.69856 -0.47847 -0.70104 -0.47778 C -0.70546 -0.47616 -0.71002 -0.47616 -0.71458 -0.47523 C -0.73958 -0.47616 -0.76471 -0.47523 -0.78958 -0.47778 C -0.79401 -0.47801 -0.81106 -0.4831 -0.81966 -0.48727 C -0.82096 -0.48796 -0.82239 -0.48912 -0.82369 -0.48982 C -0.82695 -0.49144 -0.83007 -0.49306 -0.83333 -0.49468 C -0.84309 -0.49977 -0.83085 -0.49421 -0.84283 -0.49954 C -0.84999 -0.5081 -0.84361 -0.50162 -0.85234 -0.50671 C -0.85468 -0.5081 -0.8569 -0.51042 -0.85924 -0.51157 C -0.86757 -0.51597 -0.8707 -0.51181 -0.87968 -0.52361 C -0.88151 -0.52616 -0.88307 -0.52894 -0.88515 -0.53102 C -0.90312 -0.54884 -0.88372 -0.52732 -0.89596 -0.5382 C -0.89843 -0.54028 -0.90039 -0.54352 -0.90286 -0.5456 C -0.90638 -0.54838 -0.91015 -0.55023 -0.91367 -0.55278 C -0.91562 -0.55417 -0.91731 -0.55625 -0.91914 -0.55764 C -0.92187 -0.55972 -0.92591 -0.56134 -0.92877 -0.5625 C -0.95624 -0.59259 -0.93632 -0.57361 -0.95742 -0.58912 C -0.97851 -0.60486 -0.94374 -0.58079 -0.96966 -0.60139 C -0.97135 -0.60255 -0.9733 -0.60301 -0.97513 -0.6037 C -0.97695 -0.60625 -0.97851 -0.60903 -0.98059 -0.61088 C -0.98268 -0.6132 -0.98528 -0.61343 -0.98736 -0.61574 C -0.99804 -0.62778 -0.98437 -0.61991 -0.99687 -0.62546 C -1.00364 -0.64375 -0.99453 -0.62269 -1.00494 -0.63519 C -1.01627 -0.64861 -0.99752 -0.63796 -1.01315 -0.64491 C -1.02148 -0.65232 -1.01692 -0.64769 -1.02682 -0.65949 C -1.02812 -0.66111 -1.02968 -0.66227 -1.03085 -0.66435 C -1.03229 -0.66667 -1.03346 -0.66945 -1.03502 -0.67153 C -1.03619 -0.67338 -1.03789 -0.67454 -1.03906 -0.67639 C -1.04283 -0.68264 -1.0457 -0.69074 -1.05 -0.69583 C -1.0513 -0.69745 -1.05286 -0.69884 -1.05403 -0.7007 C -1.05598 -0.7037 -1.05742 -0.70764 -1.0595 -0.71042 C -1.06119 -0.7125 -1.06328 -0.71343 -1.06497 -0.71528 C -1.06783 -0.71829 -1.07044 -0.72176 -1.07317 -0.725 C -1.07916 -0.74097 -1.07161 -0.72292 -1.08268 -0.73935 C -1.09466 -0.75718 -1.08919 -0.75208 -1.09765 -0.76852 C -1.10078 -0.77454 -1.10455 -0.77917 -1.10729 -0.78542 C -1.10859 -0.78866 -1.10976 -0.79236 -1.11132 -0.79514 C -1.1125 -0.79722 -1.11419 -0.79815 -1.11549 -0.8 C -1.11835 -0.80463 -1.12083 -0.80972 -1.12356 -0.81458 L -1.12773 -0.82199 C -1.12812 -0.82431 -1.12825 -0.82708 -1.12903 -0.82917 C -1.13307 -0.83912 -1.13346 -0.8382 -1.13867 -0.8412 C -1.14283 -0.85278 -1.14596 -0.86273 -1.15494 -0.86806 L -1.15911 -0.87037 C -1.16093 -0.87269 -1.16263 -0.87523 -1.16458 -0.87755 C -1.16718 -0.88102 -1.17031 -0.88357 -1.17265 -0.88727 C -1.18164 -0.90139 -1.17213 -0.89421 -1.18085 -0.89954 C -1.18177 -0.90185 -1.18216 -0.90509 -1.18359 -0.90671 C -1.18606 -0.90949 -1.19179 -0.91157 -1.19179 -0.91157 C -1.19492 -0.92014 -1.19583 -0.92454 -1.20273 -0.92847 C -1.20403 -0.9294 -1.20559 -0.92963 -1.20677 -0.93102 C -1.20963 -0.9338 -1.21184 -0.93889 -1.21497 -0.94074 C -1.22473 -0.94653 -1.2125 -0.93935 -1.22447 -0.9456 C -1.22591 -0.9463 -1.22721 -0.94722 -1.22864 -0.94792 C -1.23046 -0.94884 -1.23229 -0.94931 -1.23411 -0.95046 C -1.23684 -0.95185 -1.24231 -0.95509 -1.24231 -0.95509 L -1.24231 -0.95509 " pathEditMode="relative" ptsTypes="AAAAAAAAAAAAAAAAAAAAAAAA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1508" y="1130841"/>
            <a:ext cx="8468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Esiste, nei giovani, la paura di crescere?</a:t>
            </a:r>
          </a:p>
        </p:txBody>
      </p:sp>
      <p:sp>
        <p:nvSpPr>
          <p:cNvPr id="3" name="Rettangolo 2"/>
          <p:cNvSpPr/>
          <p:nvPr/>
        </p:nvSpPr>
        <p:spPr>
          <a:xfrm>
            <a:off x="2656597" y="2060848"/>
            <a:ext cx="6878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it-IT" altLang="it-IT" sz="3600" b="1" dirty="0">
                <a:cs typeface="Arial" panose="020B0604020202020204" pitchFamily="34" charset="0"/>
              </a:rPr>
              <a:t>Paura di avere responsabilità?</a:t>
            </a:r>
          </a:p>
        </p:txBody>
      </p:sp>
      <p:sp>
        <p:nvSpPr>
          <p:cNvPr id="6" name="Rettangolo 5"/>
          <p:cNvSpPr/>
          <p:nvPr/>
        </p:nvSpPr>
        <p:spPr>
          <a:xfrm>
            <a:off x="1664405" y="3212976"/>
            <a:ext cx="2893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di…?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45567" y="4346808"/>
            <a:ext cx="2893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Paura di…?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703512" y="1484784"/>
            <a:ext cx="878497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/>
              <a:t>In occidente si considera il tempo solo come un valore economico. Tutto deve essere di fretta, si deve correre per guadagnare di più!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it-IT" altLang="it-IT" sz="1000" dirty="0"/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/>
              <a:t>Non c’è tempo per stare in silenzio, per pensare e riflettere,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300" b="1" dirty="0"/>
              <a:t>per vivere le bellezze della vita</a:t>
            </a:r>
            <a:r>
              <a:rPr lang="it-IT" altLang="it-IT" sz="2300" dirty="0"/>
              <a:t>.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648309"/>
            <a:ext cx="8229600" cy="5561383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In altre parti del mondo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si considera il tempo una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danza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la bellezza di vivere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in armonia con la natura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anche nel silenzio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nella Suprema Solitudine... </a:t>
            </a:r>
          </a:p>
          <a:p>
            <a:pPr eaLnBrk="1" hangingPunct="1"/>
            <a:endParaRPr lang="it-IT" alt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250"/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- Papua mostra   (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620688"/>
            <a:ext cx="72771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760296" y="1340768"/>
            <a:ext cx="302433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Papua Nuova Guinea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Danza in armonia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con la natura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con le onde dell’oceano.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131909" y="963000"/>
            <a:ext cx="3456384" cy="1397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200" b="1" dirty="0">
                <a:solidFill>
                  <a:schemeClr val="bg1"/>
                </a:solidFill>
                <a:cs typeface="Arial" panose="020B0604020202020204" pitchFamily="34" charset="0"/>
              </a:rPr>
              <a:t>Islam: Dervisci </a:t>
            </a: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musulmani rotanti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63000"/>
            <a:ext cx="7417728" cy="493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717032"/>
            <a:ext cx="3783786" cy="252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999428" y="2430888"/>
            <a:ext cx="3863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La danza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come ricerca mistica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33450"/>
            <a:ext cx="9525000" cy="49911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07009" y="332656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cs typeface="Arial" panose="020B0604020202020204" pitchFamily="34" charset="0"/>
              </a:rPr>
              <a:t>Danza indiana </a:t>
            </a:r>
            <a:endParaRPr lang="it-IT" sz="2400" b="1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90" y="729000"/>
            <a:ext cx="94660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7" y="1449000"/>
            <a:ext cx="7857161" cy="396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76320" y="2274838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cs typeface="Arial" panose="020B0604020202020204" pitchFamily="34" charset="0"/>
              </a:rPr>
              <a:t>Indiani d’America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Danza per favorire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la pioggia</a:t>
            </a:r>
          </a:p>
        </p:txBody>
      </p:sp>
    </p:spTree>
    <p:extLst>
      <p:ext uri="{BB962C8B-B14F-4D97-AF65-F5344CB8AC3E}">
        <p14:creationId xmlns:p14="http://schemas.microsoft.com/office/powerpoint/2010/main" val="31644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1521000"/>
            <a:ext cx="5867237" cy="381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248128" y="1967140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Libera danza</a:t>
            </a:r>
          </a:p>
          <a:p>
            <a:pPr algn="r"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«ballare» in discoteca</a:t>
            </a:r>
          </a:p>
        </p:txBody>
      </p:sp>
    </p:spTree>
    <p:extLst>
      <p:ext uri="{BB962C8B-B14F-4D97-AF65-F5344CB8AC3E}">
        <p14:creationId xmlns:p14="http://schemas.microsoft.com/office/powerpoint/2010/main" val="21291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9"/>
          <a:stretch/>
        </p:blipFill>
        <p:spPr>
          <a:xfrm>
            <a:off x="479376" y="836712"/>
            <a:ext cx="3888432" cy="522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951984" y="1628800"/>
            <a:ext cx="52802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La danza</a:t>
            </a:r>
          </a:p>
          <a:p>
            <a:pPr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è il linguaggio nascosto dell’anima</a:t>
            </a:r>
          </a:p>
          <a:p>
            <a:pPr algn="r"/>
            <a:r>
              <a:rPr lang="it-IT" dirty="0">
                <a:solidFill>
                  <a:schemeClr val="bg1"/>
                </a:solidFill>
              </a:rPr>
              <a:t>Martha Graham</a:t>
            </a:r>
          </a:p>
        </p:txBody>
      </p:sp>
    </p:spTree>
    <p:extLst>
      <p:ext uri="{BB962C8B-B14F-4D97-AF65-F5344CB8AC3E}">
        <p14:creationId xmlns:p14="http://schemas.microsoft.com/office/powerpoint/2010/main" val="362991460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- Papua mostra   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637588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0196" y="1396853"/>
            <a:ext cx="8931609" cy="406429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Conoscete giovani che corrono impazziti in cerca di un luogo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evadere dalla loro solitudine?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fuggire dalla loro 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inquietudine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interiore,</a:t>
            </a:r>
          </a:p>
          <a:p>
            <a:pPr algn="ctr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dalla loro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angoscia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 vivere con desideri insoddisfatti? </a:t>
            </a:r>
          </a:p>
          <a:p>
            <a:pPr algn="ctr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scappare dal sentirsi 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soli</a:t>
            </a:r>
            <a:r>
              <a:rPr lang="it-IT" altLang="it-IT" sz="3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dimenticati?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9516" y="926766"/>
            <a:ext cx="8712968" cy="5004469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Esiste anche la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MASCHERA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di voler apparire </a:t>
            </a:r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superiori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per quello che si </a:t>
            </a:r>
            <a:r>
              <a:rPr lang="it-IT" altLang="it-IT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in più degli altri, nascondendo quello che si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dentro nei propri stati d’animo: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inquietudine,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impazienza,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bisogno di essere amati…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692696"/>
            <a:ext cx="10210800" cy="4850892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endParaRPr lang="it-IT" altLang="it-IT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Esistono giovani che si misurano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solo per quello che </a:t>
            </a: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HANNO,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it-IT" alt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non per quello che </a:t>
            </a: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SONO…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it-IT" alt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Amano esibire le loro ricchezze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1369859" y="543517"/>
            <a:ext cx="9452282" cy="254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Ritorniamo al…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Come sarebbe la vita senza il cellulare? Meglio o peggio?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Come è considerato un giovane se non ha il cellulare….?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0" b="100000" l="10000" r="9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924944"/>
            <a:ext cx="4483730" cy="31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1739516" y="548680"/>
            <a:ext cx="8712968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/>
              <a:t>Domanda:</a:t>
            </a:r>
          </a:p>
          <a:p>
            <a:pPr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se ci fosse la possibilità, </a:t>
            </a:r>
          </a:p>
          <a:p>
            <a:pPr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chi sarebbe disposto per </a:t>
            </a:r>
            <a:r>
              <a:rPr lang="it-IT" altLang="it-IT" b="1" dirty="0"/>
              <a:t>100.000 euro </a:t>
            </a:r>
            <a:r>
              <a:rPr lang="it-IT" altLang="it-IT" dirty="0"/>
              <a:t>restare, </a:t>
            </a:r>
          </a:p>
          <a:p>
            <a:pPr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it-IT" altLang="it-IT" b="1" u="sng" dirty="0"/>
              <a:t>per un anno intero</a:t>
            </a:r>
            <a:r>
              <a:rPr lang="it-IT" altLang="it-IT" b="1" dirty="0"/>
              <a:t>, </a:t>
            </a:r>
            <a:r>
              <a:rPr lang="it-IT" altLang="it-IT" dirty="0"/>
              <a:t>senza il cellulare?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268760"/>
            <a:ext cx="2304000" cy="23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1919536" y="1118626"/>
            <a:ext cx="8316464" cy="359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/>
              <a:t>Quali sono i pregi e i pericoli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/>
              <a:t>di una comunicazione tra amici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/>
              <a:t>fatta solo con il cellulare?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WEB - 01  FOTOMONTAGGIO COPERTA tipograf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29" y="3501008"/>
            <a:ext cx="431572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WEB - Ap  x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996944"/>
            <a:ext cx="322761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WEB - 01_ANTONY_PRIMO_PIANO_SORRI 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341333"/>
            <a:ext cx="14398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417271" y="6100"/>
            <a:ext cx="79201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chemeClr val="bg1"/>
                </a:solidFill>
              </a:rPr>
              <a:t>Ciao a tutti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chemeClr val="bg1"/>
                </a:solidFill>
              </a:rPr>
              <a:t>Vi racconto una breve riflessione che un giorno feci incontrando per caso il pittore stravagante </a:t>
            </a:r>
            <a:r>
              <a:rPr lang="it-IT" altLang="it-IT" b="1" i="1" dirty="0">
                <a:solidFill>
                  <a:schemeClr val="bg1"/>
                </a:solidFill>
              </a:rPr>
              <a:t>CarbAntony …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b="1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31"/>
          <a:stretch/>
        </p:blipFill>
        <p:spPr>
          <a:xfrm>
            <a:off x="8544272" y="2924944"/>
            <a:ext cx="3219505" cy="22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/>
          <a:stretch/>
        </p:blipFill>
        <p:spPr>
          <a:xfrm>
            <a:off x="1376423" y="513000"/>
            <a:ext cx="9439154" cy="583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18602" y="2429912"/>
            <a:ext cx="8154797" cy="19981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400" b="1" dirty="0"/>
              <a:t> «…su instagram i narcisisti </a:t>
            </a:r>
          </a:p>
          <a:p>
            <a:pPr>
              <a:lnSpc>
                <a:spcPct val="150000"/>
              </a:lnSpc>
            </a:pPr>
            <a:r>
              <a:rPr lang="it-IT" sz="4400" b="1" dirty="0"/>
              <a:t>tendono a seguire narcisisti» </a:t>
            </a:r>
          </a:p>
        </p:txBody>
      </p:sp>
    </p:spTree>
    <p:extLst>
      <p:ext uri="{BB962C8B-B14F-4D97-AF65-F5344CB8AC3E}">
        <p14:creationId xmlns:p14="http://schemas.microsoft.com/office/powerpoint/2010/main" val="24704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7528" y="764704"/>
            <a:ext cx="189507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I pregi: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42521" y="1927368"/>
            <a:ext cx="1297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1) …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17822" y="2815439"/>
            <a:ext cx="1154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2)…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21789" y="3717032"/>
            <a:ext cx="1154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3)…</a:t>
            </a:r>
          </a:p>
        </p:txBody>
      </p:sp>
    </p:spTree>
    <p:extLst>
      <p:ext uri="{BB962C8B-B14F-4D97-AF65-F5344CB8AC3E}">
        <p14:creationId xmlns:p14="http://schemas.microsoft.com/office/powerpoint/2010/main" val="92524255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62194" y="764704"/>
            <a:ext cx="246574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I pericoli: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42521" y="1927368"/>
            <a:ext cx="1297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1) …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17822" y="2815439"/>
            <a:ext cx="1154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2)…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21789" y="3717032"/>
            <a:ext cx="11544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b="1" dirty="0"/>
              <a:t>3)…</a:t>
            </a:r>
          </a:p>
        </p:txBody>
      </p:sp>
    </p:spTree>
    <p:extLst>
      <p:ext uri="{BB962C8B-B14F-4D97-AF65-F5344CB8AC3E}">
        <p14:creationId xmlns:p14="http://schemas.microsoft.com/office/powerpoint/2010/main" val="338041335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872729"/>
            <a:ext cx="8229600" cy="5112543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Per un adolescente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sembra che la paura maggiore 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sia quella di sentirsi 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allontanati 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dai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presunti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amici, 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piuttosto che dalla famiglia. E’ vero?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66019"/>
            <a:ext cx="8219256" cy="452596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Esiste la paura di dialogare con i genitori?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Chi sono coloro che eventualmente sostituiscono il ruolo dei genitori?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Sono forse gli amici del cuore?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uiExpand="1" build="p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0" y="-9000"/>
            <a:ext cx="10314000" cy="6876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168008" y="476672"/>
            <a:ext cx="5093794" cy="7397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200" b="1" dirty="0">
                <a:solidFill>
                  <a:schemeClr val="bg1"/>
                </a:solidFill>
                <a:cs typeface="Arial" panose="020B0604020202020204" pitchFamily="34" charset="0"/>
              </a:rPr>
              <a:t>Madre Teresa di Calcutta</a:t>
            </a:r>
            <a:endParaRPr lang="it-IT" altLang="it-IT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9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 descr="ALTA DEF M Teresa con bambino sant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66" y="3246808"/>
            <a:ext cx="2816669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ALTA DEF M Teresa sorridente a colori sant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02" y="1523693"/>
            <a:ext cx="20161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ALTA DEF  M Teresa  microfo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420888"/>
            <a:ext cx="25209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9103" y="692696"/>
            <a:ext cx="50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3200" b="1" dirty="0">
                <a:cs typeface="Arial" panose="020B0604020202020204" pitchFamily="34" charset="0"/>
              </a:rPr>
              <a:t>Madre Teresa di Calcutta</a:t>
            </a:r>
            <a:endParaRPr lang="it-IT" altLang="it-IT" sz="2000" dirty="0"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81152" y="1381758"/>
            <a:ext cx="5931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cs typeface="Arial" panose="020B0604020202020204" pitchFamily="34" charset="0"/>
              </a:rPr>
              <a:t>È riuscita a far sorridere e </a:t>
            </a:r>
            <a:r>
              <a:rPr lang="it-IT" altLang="it-IT" sz="2000" b="1" dirty="0">
                <a:cs typeface="Arial" panose="020B0604020202020204" pitchFamily="34" charset="0"/>
              </a:rPr>
              <a:t>gioire</a:t>
            </a:r>
            <a:r>
              <a:rPr lang="it-IT" altLang="it-IT" sz="2000" dirty="0">
                <a:cs typeface="Arial" panose="020B0604020202020204" pitchFamily="34" charset="0"/>
              </a:rPr>
              <a:t> molti disperati.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58921" y="1935756"/>
            <a:ext cx="304800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dirty="0">
                <a:cs typeface="Arial" panose="020B0604020202020204" pitchFamily="34" charset="0"/>
              </a:rPr>
              <a:t>Secondo voi in che modo? 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82720" y="2442230"/>
            <a:ext cx="21210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dirty="0">
                <a:cs typeface="Arial" panose="020B0604020202020204" pitchFamily="34" charset="0"/>
              </a:rPr>
              <a:t>Perché lo ha fatto?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335360" y="908720"/>
            <a:ext cx="5876027" cy="5076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758623" y="963283"/>
            <a:ext cx="5102924" cy="258532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</a:rPr>
              <a:t>  Tutti nascono originali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</a:rPr>
              <a:t>  Molti preferiscono vivere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</a:rPr>
              <a:t>  come fotocopie…</a:t>
            </a:r>
          </a:p>
          <a:p>
            <a:pPr algn="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Carlo Acutis</a:t>
            </a:r>
          </a:p>
          <a:p>
            <a:pPr algn="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(14 anni)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758623" y="4005064"/>
            <a:ext cx="5102925" cy="8771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</a:rPr>
              <a:t>  Quali sono le fotocopie?</a:t>
            </a:r>
          </a:p>
          <a:p>
            <a:pPr algn="ctr">
              <a:lnSpc>
                <a:spcPct val="150000"/>
              </a:lnSpc>
            </a:pP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758623" y="5246056"/>
            <a:ext cx="5102925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</a:rPr>
              <a:t>Le </a:t>
            </a:r>
            <a:r>
              <a:rPr lang="it-IT" sz="2000" b="1" dirty="0">
                <a:solidFill>
                  <a:schemeClr val="bg1"/>
                </a:solidFill>
              </a:rPr>
              <a:t>MODE</a:t>
            </a:r>
            <a:r>
              <a:rPr lang="it-IT" sz="2000" dirty="0">
                <a:solidFill>
                  <a:schemeClr val="bg1"/>
                </a:solidFill>
              </a:rPr>
              <a:t> sono vivere come «fotocopie»?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51484" y="764704"/>
            <a:ext cx="9289032" cy="253915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</a:rPr>
              <a:t>  </a:t>
            </a:r>
            <a:r>
              <a:rPr lang="it-IT" sz="4800" b="1" dirty="0">
                <a:solidFill>
                  <a:schemeClr val="bg1"/>
                </a:solidFill>
              </a:rPr>
              <a:t>Quali sono le MODE </a:t>
            </a:r>
          </a:p>
          <a:p>
            <a:pPr algn="ctr">
              <a:lnSpc>
                <a:spcPct val="150000"/>
              </a:lnSpc>
            </a:pPr>
            <a:r>
              <a:rPr lang="it-IT" sz="4800" b="1" dirty="0">
                <a:solidFill>
                  <a:schemeClr val="bg1"/>
                </a:solidFill>
              </a:rPr>
              <a:t>nei giovani?</a:t>
            </a:r>
          </a:p>
          <a:p>
            <a:pPr algn="ctr">
              <a:lnSpc>
                <a:spcPct val="150000"/>
              </a:lnSpc>
            </a:pPr>
            <a:endParaRPr lang="it-IT" sz="1000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07568" y="3649418"/>
            <a:ext cx="7776864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>
                <a:solidFill>
                  <a:schemeClr val="bg1"/>
                </a:solidFill>
              </a:rPr>
              <a:t>Perché, per alcuni, è molto importante seguire le MODE ?</a:t>
            </a:r>
          </a:p>
          <a:p>
            <a:pPr algn="ctr">
              <a:lnSpc>
                <a:spcPct val="150000"/>
              </a:lnSpc>
            </a:pPr>
            <a:endParaRPr lang="it-IT" sz="8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88FCFD-A7A8-43A6-98CF-E3C3FCC04E40}"/>
              </a:ext>
            </a:extLst>
          </p:cNvPr>
          <p:cNvSpPr/>
          <p:nvPr/>
        </p:nvSpPr>
        <p:spPr>
          <a:xfrm>
            <a:off x="1343472" y="5733256"/>
            <a:ext cx="950505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chemeClr val="bg1"/>
                </a:solidFill>
              </a:rPr>
              <a:t>Per il piacere di SENTIRSI più accettati dagli altri?</a:t>
            </a:r>
          </a:p>
          <a:p>
            <a:pPr algn="ctr">
              <a:lnSpc>
                <a:spcPct val="150000"/>
              </a:lnSpc>
            </a:pPr>
            <a:endParaRPr lang="it-IT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36541" y="824338"/>
            <a:ext cx="6248091" cy="5759626"/>
          </a:xfrm>
          <a:solidFill>
            <a:schemeClr val="tx1"/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Madre Teresa di Calcutta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ha avuto paura di essere stata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segno di contraddizione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mostrare i suoi sentimenti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amare </a:t>
            </a:r>
            <a:r>
              <a:rPr lang="it-IT" altLang="it-IT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sofferenza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più dimenticati, </a:t>
            </a: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ultimi della società…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24744"/>
            <a:ext cx="4913151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27448" y="692697"/>
            <a:ext cx="9505056" cy="42473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Madre Teresa è stata molto criticata e molto odiata dagli anticattolici. </a:t>
            </a:r>
          </a:p>
          <a:p>
            <a:pPr lvl="1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Nella storia della Chiesa spesso i santi, </a:t>
            </a:r>
          </a:p>
          <a:p>
            <a:pPr lvl="1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più sono fortemente radicati in Cristo, </a:t>
            </a:r>
          </a:p>
          <a:p>
            <a:pPr lvl="1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più sono odiati dal mondo.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70544"/>
            <a:ext cx="3687192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4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89000"/>
            <a:ext cx="6735998" cy="6480000"/>
          </a:xfrm>
          <a:prstGeom prst="rect">
            <a:avLst/>
          </a:prstGeom>
        </p:spPr>
      </p:pic>
      <p:cxnSp>
        <p:nvCxnSpPr>
          <p:cNvPr id="4" name="Connettore diritto 3"/>
          <p:cNvCxnSpPr/>
          <p:nvPr/>
        </p:nvCxnSpPr>
        <p:spPr>
          <a:xfrm>
            <a:off x="1127448" y="1988840"/>
            <a:ext cx="5472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/>
          <p:cNvCxnSpPr/>
          <p:nvPr/>
        </p:nvCxnSpPr>
        <p:spPr>
          <a:xfrm>
            <a:off x="1127448" y="2348880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1559496" y="4653136"/>
            <a:ext cx="460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8904312" y="1065510"/>
            <a:ext cx="2664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I social rafforzano</a:t>
            </a:r>
          </a:p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e potenziano i narcisisti,</a:t>
            </a:r>
          </a:p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i fanatismi </a:t>
            </a:r>
          </a:p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</a:rPr>
              <a:t>e i bulli?</a:t>
            </a:r>
          </a:p>
        </p:txBody>
      </p:sp>
    </p:spTree>
    <p:extLst>
      <p:ext uri="{BB962C8B-B14F-4D97-AF65-F5344CB8AC3E}">
        <p14:creationId xmlns:p14="http://schemas.microsoft.com/office/powerpoint/2010/main" val="32673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11424" y="404664"/>
            <a:ext cx="5400600" cy="6071149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>
                <a:ea typeface="Calibri" panose="020F0502020204030204" pitchFamily="34" charset="0"/>
                <a:cs typeface="Arial" panose="020B0604020202020204" pitchFamily="34" charset="0"/>
              </a:rPr>
              <a:t>Madre Teresa, in risposta a chi la odiava e criticava pesantemente, scrisse:</a:t>
            </a:r>
          </a:p>
          <a:p>
            <a:pPr>
              <a:lnSpc>
                <a:spcPct val="150000"/>
              </a:lnSpc>
            </a:pPr>
            <a:endParaRPr lang="it-IT" sz="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fai il bene,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 attribuiranno secondi fini egoistici</a:t>
            </a:r>
            <a:b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 FA’ IL BENE.</a:t>
            </a:r>
          </a:p>
          <a:p>
            <a:pPr lvl="1">
              <a:lnSpc>
                <a:spcPct val="150000"/>
              </a:lnSpc>
            </a:pPr>
            <a:endParaRPr lang="it-IT" sz="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realizzi i tuoi obiettivi,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troverai falsi amici   e veri nemici</a:t>
            </a:r>
            <a:b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 REALIZZALI.</a:t>
            </a:r>
          </a:p>
          <a:p>
            <a:pPr lvl="1">
              <a:lnSpc>
                <a:spcPct val="150000"/>
              </a:lnSpc>
            </a:pPr>
            <a:endParaRPr lang="it-IT" sz="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bene che fai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verrà domani dimenticato</a:t>
            </a:r>
            <a:b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 FA’ IL BENE.</a:t>
            </a:r>
          </a:p>
          <a:p>
            <a:pPr lvl="1">
              <a:lnSpc>
                <a:spcPct val="150000"/>
              </a:lnSpc>
            </a:pPr>
            <a:endParaRPr lang="it-IT" sz="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/>
          <a:stretch/>
        </p:blipFill>
        <p:spPr>
          <a:xfrm>
            <a:off x="7608168" y="506238"/>
            <a:ext cx="3765014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2495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83432" y="181958"/>
            <a:ext cx="6272751" cy="6494085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L’onestà e la sincerità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 rendono vulnerabile</a:t>
            </a:r>
            <a:b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SII FRANCO ED ONESTO.</a:t>
            </a:r>
          </a:p>
          <a:p>
            <a:pPr lvl="1"/>
            <a:r>
              <a:rPr lang="it-IT" sz="2000" b="1" dirty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2000" b="1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Quello che per anni hai costruito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può essere distrutto in un attimo</a:t>
            </a:r>
            <a:b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COSTRUISCI.</a:t>
            </a:r>
          </a:p>
          <a:p>
            <a:pPr lvl="1">
              <a:lnSpc>
                <a:spcPct val="150000"/>
              </a:lnSpc>
            </a:pPr>
            <a:endParaRPr lang="it-IT" sz="8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aiuti la gente,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ne risentirà</a:t>
            </a:r>
            <a:b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AIUTALA.</a:t>
            </a:r>
            <a:r>
              <a:rPr lang="it-IT" sz="2400" b="1" dirty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sz="2400" b="1" dirty="0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sz="1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al mondo il meglio di te, </a:t>
            </a:r>
          </a:p>
          <a:p>
            <a:pPr lvl="1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ti prenderanno a calci</a:t>
            </a:r>
            <a:b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IMPORTA, DA IL MEGLIO DI TE</a:t>
            </a:r>
            <a:r>
              <a:rPr lang="it-IT" b="1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it-IT" sz="2400" b="1" dirty="0">
                <a:latin typeface="Comic Sans MS" panose="030F0702030302020204" pitchFamily="66" charset="0"/>
              </a:rPr>
              <a:t> </a:t>
            </a:r>
          </a:p>
          <a:p>
            <a:pPr lvl="1" algn="r">
              <a:lnSpc>
                <a:spcPct val="150000"/>
              </a:lnSpc>
            </a:pPr>
            <a:r>
              <a:rPr lang="it-IT" b="1" dirty="0">
                <a:latin typeface="Comic Sans MS" panose="030F0702030302020204" pitchFamily="66" charset="0"/>
              </a:rPr>
              <a:t>Madre Teresa di Calcutta</a:t>
            </a:r>
            <a:endParaRPr lang="it-IT" sz="22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844824"/>
            <a:ext cx="41148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789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97578" y="751344"/>
            <a:ext cx="759684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Gesù disse: </a:t>
            </a:r>
          </a:p>
          <a:p>
            <a:pPr lvl="2">
              <a:lnSpc>
                <a:spcPct val="150000"/>
              </a:lnSpc>
            </a:pPr>
            <a:r>
              <a:rPr lang="it-IT" sz="4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"Se il mondo vi odia, </a:t>
            </a:r>
          </a:p>
          <a:p>
            <a:pPr lvl="2">
              <a:lnSpc>
                <a:spcPct val="150000"/>
              </a:lnSpc>
            </a:pPr>
            <a:r>
              <a:rPr lang="it-IT" sz="4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sappiate che prima di voi, </a:t>
            </a:r>
          </a:p>
          <a:p>
            <a:pPr lvl="2">
              <a:lnSpc>
                <a:spcPct val="150000"/>
              </a:lnSpc>
            </a:pPr>
            <a:r>
              <a:rPr lang="it-IT" sz="4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 odiato me" .</a:t>
            </a:r>
          </a:p>
          <a:p>
            <a:pPr algn="r"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(Gv 15,18). 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7214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61046"/>
            <a:ext cx="8229600" cy="486024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it-IT" altLang="it-IT" sz="4800" b="1" dirty="0"/>
              <a:t>Madre Teresa </a:t>
            </a:r>
            <a:r>
              <a:rPr lang="it-IT" altLang="it-IT" sz="4800" dirty="0"/>
              <a:t>ha più volte detto</a:t>
            </a:r>
          </a:p>
          <a:p>
            <a:pPr algn="ctr" eaLnBrk="1" hangingPunct="1">
              <a:buFontTx/>
              <a:buNone/>
            </a:pPr>
            <a:endParaRPr lang="it-IT" altLang="it-IT" sz="2000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«Chi volta le spalle ai poveri,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volta le spalle a Dio…»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dirty="0"/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«Gli ultimi …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sono quelli che Dio ama…»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587" y1="28384" x2="13876" y2="92617"/>
                        <a14:foregroundMark x1="36124" y1="66612" x2="32454" y2="97293"/>
                        <a14:foregroundMark x1="48280" y1="64233" x2="46904" y2="99672"/>
                        <a14:foregroundMark x1="20069" y1="33060" x2="20757" y2="52338"/>
                        <a14:foregroundMark x1="36468" y1="29368" x2="27867" y2="45037"/>
                        <a14:foregroundMark x1="4702" y1="52584" x2="13876" y2="66120"/>
                        <a14:foregroundMark x1="10894" y1="49057" x2="12844" y2="61690"/>
                        <a14:foregroundMark x1="14450" y1="48811" x2="15482" y2="57670"/>
                        <a14:foregroundMark x1="11239" y1="68991" x2="6307" y2="90074"/>
                        <a14:foregroundMark x1="7225" y1="78343" x2="5963" y2="92371"/>
                        <a14:foregroundMark x1="53784" y1="26743" x2="52523" y2="37818"/>
                        <a14:foregroundMark x1="61353" y1="26087" x2="54472" y2="42002"/>
                        <a14:foregroundMark x1="70183" y1="28876" x2="63991" y2="42904"/>
                        <a14:foregroundMark x1="82683" y1="35931" x2="76376" y2="76210"/>
                        <a14:foregroundMark x1="84977" y1="71042" x2="90826" y2="97539"/>
                        <a14:foregroundMark x1="70528" y1="52092" x2="74427" y2="57260"/>
                        <a14:foregroundMark x1="69151" y1="60952" x2="77064" y2="61936"/>
                        <a14:foregroundMark x1="26606" y1="27482" x2="22362" y2="37326"/>
                        <a14:foregroundMark x1="35436" y1="62428" x2="35780" y2="68745"/>
                        <a14:foregroundMark x1="40023" y1="63823" x2="38417" y2="68991"/>
                        <a14:foregroundMark x1="53440" y1="62838" x2="50229" y2="68991"/>
                        <a14:foregroundMark x1="55161" y1="67760" x2="48509" y2="71288"/>
                        <a14:foregroundMark x1="40711" y1="62428" x2="38761" y2="67514"/>
                        <a14:foregroundMark x1="18693" y1="31911" x2="18693" y2="40607"/>
                        <a14:foregroundMark x1="71216" y1="56522" x2="71216" y2="56522"/>
                        <a14:foregroundMark x1="71216" y1="56522" x2="71216" y2="56522"/>
                        <a14:foregroundMark x1="71216" y1="56522" x2="71216" y2="56522"/>
                        <a14:foregroundMark x1="55849" y1="65874" x2="52867" y2="68827"/>
                        <a14:foregroundMark x1="38303" y1="43888" x2="37729" y2="48811"/>
                        <a14:foregroundMark x1="43005" y1="42166" x2="47592" y2="44873"/>
                        <a14:foregroundMark x1="40482" y1="69565" x2="40482" y2="69565"/>
                        <a14:foregroundMark x1="35321" y1="62346" x2="35321" y2="62346"/>
                        <a14:backgroundMark x1="70986" y1="62920" x2="71789" y2="64315"/>
                        <a14:backgroundMark x1="95642" y1="74897" x2="95642" y2="74897"/>
                        <a14:backgroundMark x1="33601" y1="65299" x2="33601" y2="65299"/>
                        <a14:backgroundMark x1="32798" y1="67432" x2="32798" y2="67432"/>
                        <a14:backgroundMark x1="55963" y1="37490" x2="55963" y2="37490"/>
                        <a14:backgroundMark x1="20298" y1="39048" x2="20528" y2="37654"/>
                        <a14:backgroundMark x1="26147" y1="32814" x2="27294" y2="2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/>
          <a:stretch/>
        </p:blipFill>
        <p:spPr>
          <a:xfrm>
            <a:off x="3889340" y="2196132"/>
            <a:ext cx="4413320" cy="4644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999656" y="257140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b="1" dirty="0">
                <a:solidFill>
                  <a:schemeClr val="bg1"/>
                </a:solidFill>
              </a:rPr>
              <a:t>GLI  ULTIMI…</a:t>
            </a:r>
          </a:p>
          <a:p>
            <a:pPr>
              <a:lnSpc>
                <a:spcPct val="150000"/>
              </a:lnSpc>
            </a:pPr>
            <a:r>
              <a:rPr lang="it-IT" sz="4000" b="1" dirty="0">
                <a:solidFill>
                  <a:schemeClr val="bg1"/>
                </a:solidFill>
              </a:rPr>
              <a:t>QUELLI  CHE  DIO  AMA</a:t>
            </a:r>
          </a:p>
        </p:txBody>
      </p:sp>
    </p:spTree>
    <p:extLst>
      <p:ext uri="{BB962C8B-B14F-4D97-AF65-F5344CB8AC3E}">
        <p14:creationId xmlns:p14="http://schemas.microsoft.com/office/powerpoint/2010/main" val="8946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11338" y="1166019"/>
            <a:ext cx="8569325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Chi è disposto sacrificare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GRATUITAMENTE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un po’ di tempo della propria vita per rendere più felici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 meno fortunati, i più poveri dei poveri,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 più soli e abbandonati?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Chi sono coloro che soffrono nel mondo e vicino a noi?</a:t>
            </a: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>
            <a:off x="5735960" y="1916832"/>
            <a:ext cx="381642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India - Calcutta da diap 63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268413"/>
            <a:ext cx="6175375" cy="437991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India - Calcutta da diap 64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268413"/>
            <a:ext cx="6003925" cy="42799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11784" y="1166813"/>
            <a:ext cx="9168432" cy="45243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Chi NON AMA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non può pretendere di essere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AMATO</a:t>
            </a:r>
          </a:p>
          <a:p>
            <a:pPr eaLnBrk="1" hangingPunct="1">
              <a:lnSpc>
                <a:spcPct val="150000"/>
              </a:lnSpc>
            </a:pPr>
            <a:endParaRPr lang="it-IT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Non è amore quando si fa qualcosa per interesse nascosto, per ricevere…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80511" y="1196976"/>
            <a:ext cx="7830990" cy="413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6000" b="1" dirty="0"/>
              <a:t>Amare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non è quando «girano gli ormoni»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ma </a:t>
            </a:r>
            <a:r>
              <a:rPr lang="it-IT" altLang="it-IT" sz="4000" b="1" dirty="0"/>
              <a:t>SERVIRE</a:t>
            </a:r>
            <a:r>
              <a:rPr lang="it-IT" altLang="it-IT" sz="4000" dirty="0"/>
              <a:t> gratuitamente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con rinunce e sacrifici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68" y="531000"/>
            <a:ext cx="7850265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009117" y="751344"/>
            <a:ext cx="817376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Il momento peggiore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per conoscere un’altra persona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 è quando «girano gli ormoni»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1200" dirty="0"/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Si proietta, si fantastica sugli altri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quello che vorresti che sia…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Non quello che è realmente!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Ecco dove nasce la delusione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492896"/>
            <a:ext cx="1427475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250"/>
                                        <p:tgtEl>
                                          <p:spTgt spid="634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15480" y="1074510"/>
            <a:ext cx="93610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Nella fase iniziale dell’innamoramento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vi è spesso l’illusione (l’</a:t>
            </a:r>
            <a:r>
              <a:rPr lang="it-IT" sz="2800" b="1" dirty="0"/>
              <a:t>infatuazione</a:t>
            </a:r>
            <a:r>
              <a:rPr lang="it-IT" sz="2800" dirty="0"/>
              <a:t>).</a:t>
            </a:r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Ci illudiamo che questa persona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sia lo specchio dei nostri sogni e desideri.</a:t>
            </a:r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L’infatuazione è quel momento emozionante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in cui viviamo come sopra le «nuvole».</a:t>
            </a:r>
          </a:p>
        </p:txBody>
      </p:sp>
    </p:spTree>
    <p:extLst>
      <p:ext uri="{BB962C8B-B14F-4D97-AF65-F5344CB8AC3E}">
        <p14:creationId xmlns:p14="http://schemas.microsoft.com/office/powerpoint/2010/main" val="6507441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9692" y="1247634"/>
            <a:ext cx="8592616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/>
              <a:t>Mai confondere:</a:t>
            </a:r>
          </a:p>
          <a:p>
            <a:pPr algn="ctr">
              <a:lnSpc>
                <a:spcPct val="150000"/>
              </a:lnSpc>
            </a:pPr>
            <a:endParaRPr lang="it-IT" sz="900" dirty="0"/>
          </a:p>
          <a:p>
            <a:pPr lvl="2">
              <a:lnSpc>
                <a:spcPct val="150000"/>
              </a:lnSpc>
            </a:pPr>
            <a:r>
              <a:rPr lang="it-IT" sz="4400" dirty="0"/>
              <a:t>l’infatuazione con l’amore</a:t>
            </a:r>
          </a:p>
          <a:p>
            <a:pPr lvl="2">
              <a:lnSpc>
                <a:spcPct val="150000"/>
              </a:lnSpc>
            </a:pPr>
            <a:r>
              <a:rPr lang="it-IT" sz="4400" dirty="0"/>
              <a:t>la confidenza con l’amicizia</a:t>
            </a:r>
          </a:p>
          <a:p>
            <a:pPr lvl="2">
              <a:lnSpc>
                <a:spcPct val="150000"/>
              </a:lnSpc>
            </a:pPr>
            <a:r>
              <a:rPr lang="it-IT" sz="4400" dirty="0"/>
              <a:t>il deodorante con la doccia</a:t>
            </a:r>
          </a:p>
        </p:txBody>
      </p:sp>
    </p:spTree>
    <p:extLst>
      <p:ext uri="{BB962C8B-B14F-4D97-AF65-F5344CB8AC3E}">
        <p14:creationId xmlns:p14="http://schemas.microsoft.com/office/powerpoint/2010/main" val="5950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631504" y="751344"/>
            <a:ext cx="8928992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Quando «girano gli ormoni» diventa tutto bello e fantastico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i difetti delle persone grandi come «elefanti»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appaiono piccolissimi come «moscerini» invisibili.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/>
              <a:t>Terminato questo periodo, se non c’è l’empatia,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/>
              <a:t>se manca il vero AMORE sincero, ed emerge il narcisismo,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/>
              <a:t>i piccoli difetti delle persone, diventano grandi come «elefanti» insopportabili!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/>
              <a:t>Es. una briciola caduta per terra potrebbe diventare il pretesto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/>
              <a:t>per scatenare la «Terza Guerra Mondiale».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Se rimane </a:t>
            </a:r>
            <a:r>
              <a:rPr lang="it-IT" altLang="it-IT" sz="2000" b="1" dirty="0"/>
              <a:t>il vero AMORE </a:t>
            </a:r>
            <a:r>
              <a:rPr lang="it-IT" altLang="it-IT" sz="2000" dirty="0"/>
              <a:t>sincero, </a:t>
            </a:r>
            <a:r>
              <a:rPr lang="it-IT" altLang="it-IT" sz="2000" b="1" dirty="0"/>
              <a:t>l’EMPATIA,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la briciola caduta per terra diventa un motivo per </a:t>
            </a:r>
            <a:r>
              <a:rPr lang="it-IT" altLang="it-IT" sz="2000" b="1" dirty="0"/>
              <a:t>SCUSARSI</a:t>
            </a:r>
            <a:r>
              <a:rPr lang="it-IT" altLang="it-IT" sz="2000" dirty="0"/>
              <a:t>,</a:t>
            </a:r>
            <a:r>
              <a:rPr lang="it-IT" altLang="it-IT" sz="2000" b="1" dirty="0"/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/>
              <a:t>per</a:t>
            </a:r>
            <a:r>
              <a:rPr lang="it-IT" altLang="it-IT" sz="2000" b="1" dirty="0"/>
              <a:t> SERVIRE </a:t>
            </a:r>
            <a:r>
              <a:rPr lang="it-IT" altLang="it-IT" sz="2000" dirty="0"/>
              <a:t>e per </a:t>
            </a:r>
            <a:r>
              <a:rPr lang="it-IT" altLang="it-IT" sz="2000" b="1" dirty="0"/>
              <a:t>RINGRAZIARE </a:t>
            </a:r>
            <a:r>
              <a:rPr lang="it-IT" altLang="it-IT" sz="2000" dirty="0"/>
              <a:t>con GIOIA.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365104"/>
            <a:ext cx="1106511" cy="1512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82" y="1196752"/>
            <a:ext cx="1462713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4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7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854824" y="836712"/>
            <a:ext cx="10482358" cy="461664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200" dirty="0"/>
              <a:t>Ogni </a:t>
            </a:r>
            <a:r>
              <a:rPr lang="it-IT" altLang="it-IT" sz="3200" b="1" dirty="0"/>
              <a:t>DELUSIONE</a:t>
            </a:r>
            <a:r>
              <a:rPr lang="it-IT" altLang="it-IT" sz="32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altLang="it-IT" sz="3200" dirty="0"/>
              <a:t>avviene perché prima c’era una grande illusione!</a:t>
            </a:r>
          </a:p>
          <a:p>
            <a:pPr algn="ctr">
              <a:lnSpc>
                <a:spcPct val="150000"/>
              </a:lnSpc>
            </a:pPr>
            <a:r>
              <a:rPr lang="it-IT" altLang="it-IT" sz="3200" dirty="0"/>
              <a:t>C’era un sogno, si fantasticava! </a:t>
            </a:r>
          </a:p>
          <a:p>
            <a:pPr algn="ctr">
              <a:lnSpc>
                <a:spcPct val="150000"/>
              </a:lnSpc>
            </a:pPr>
            <a:endParaRPr lang="it-IT" altLang="it-IT" sz="2000" dirty="0"/>
          </a:p>
          <a:p>
            <a:pPr algn="ctr">
              <a:lnSpc>
                <a:spcPct val="150000"/>
              </a:lnSpc>
            </a:pPr>
            <a:r>
              <a:rPr lang="it-IT" altLang="it-IT" sz="4000" dirty="0"/>
              <a:t>La </a:t>
            </a:r>
            <a:r>
              <a:rPr lang="it-IT" altLang="it-IT" sz="4000" b="1" dirty="0"/>
              <a:t>delusione</a:t>
            </a:r>
            <a:r>
              <a:rPr lang="it-IT" altLang="it-IT" sz="4000" dirty="0"/>
              <a:t> significa </a:t>
            </a:r>
          </a:p>
          <a:p>
            <a:pPr algn="ctr">
              <a:lnSpc>
                <a:spcPct val="150000"/>
              </a:lnSpc>
            </a:pPr>
            <a:r>
              <a:rPr lang="it-IT" altLang="it-IT" sz="4000" dirty="0"/>
              <a:t>incapacità di vedere e </a:t>
            </a:r>
            <a:r>
              <a:rPr lang="it-IT" altLang="it-IT" sz="4000"/>
              <a:t>di riconoscere la </a:t>
            </a:r>
            <a:r>
              <a:rPr lang="it-IT" altLang="it-IT" sz="4000" dirty="0"/>
              <a:t>realtà</a:t>
            </a:r>
          </a:p>
        </p:txBody>
      </p:sp>
    </p:spTree>
    <p:extLst>
      <p:ext uri="{BB962C8B-B14F-4D97-AF65-F5344CB8AC3E}">
        <p14:creationId xmlns:p14="http://schemas.microsoft.com/office/powerpoint/2010/main" val="197482949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3175175" y="2276872"/>
            <a:ext cx="554510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600" dirty="0"/>
              <a:t>la libertà intesa come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«</a:t>
            </a:r>
            <a:r>
              <a:rPr lang="it-IT" altLang="it-IT" sz="3600" b="1" dirty="0"/>
              <a:t>Fai ciò che vuoi…!</a:t>
            </a:r>
            <a:r>
              <a:rPr lang="it-IT" altLang="it-IT" sz="3600" dirty="0"/>
              <a:t>»</a:t>
            </a:r>
          </a:p>
          <a:p>
            <a:pPr algn="ctr">
              <a:lnSpc>
                <a:spcPct val="150000"/>
              </a:lnSpc>
            </a:pPr>
            <a:endParaRPr lang="it-IT" altLang="it-IT" sz="1200" dirty="0"/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Questa libertà non esiste!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12753" y="980728"/>
            <a:ext cx="7566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4000" b="1" dirty="0"/>
              <a:t>Il sogno infantile della libertà: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tangolo 1"/>
          <p:cNvSpPr>
            <a:spLocks noChangeArrowheads="1"/>
          </p:cNvSpPr>
          <p:nvPr/>
        </p:nvSpPr>
        <p:spPr bwMode="auto">
          <a:xfrm>
            <a:off x="1253462" y="751344"/>
            <a:ext cx="968507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600" dirty="0"/>
              <a:t>Siamo tutti limitati.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Per vivere meglio abbiamo bisogno degli altri: di </a:t>
            </a:r>
            <a:r>
              <a:rPr lang="it-IT" altLang="it-IT" sz="3600" b="1" dirty="0"/>
              <a:t>CONDIVIDERE</a:t>
            </a:r>
            <a:r>
              <a:rPr lang="it-IT" altLang="it-IT" sz="3600" dirty="0"/>
              <a:t>. </a:t>
            </a:r>
          </a:p>
          <a:p>
            <a:pPr algn="ctr">
              <a:lnSpc>
                <a:spcPct val="150000"/>
              </a:lnSpc>
            </a:pPr>
            <a:endParaRPr lang="it-IT" altLang="it-IT" sz="1200" dirty="0"/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Questo comporta che siamo costretti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a vivere compromessi, a rinunce,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a servire, a condividere.</a:t>
            </a:r>
            <a:endParaRPr lang="it-IT" altLang="it-IT" sz="4400" dirty="0"/>
          </a:p>
        </p:txBody>
      </p:sp>
    </p:spTree>
    <p:extLst>
      <p:ext uri="{BB962C8B-B14F-4D97-AF65-F5344CB8AC3E}">
        <p14:creationId xmlns:p14="http://schemas.microsoft.com/office/powerpoint/2010/main" val="25245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tangolo 1"/>
          <p:cNvSpPr>
            <a:spLocks noChangeArrowheads="1"/>
          </p:cNvSpPr>
          <p:nvPr/>
        </p:nvSpPr>
        <p:spPr bwMode="auto">
          <a:xfrm>
            <a:off x="83332" y="820594"/>
            <a:ext cx="12025336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600" b="1" dirty="0"/>
              <a:t>NON siamo stati creati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per vivere la </a:t>
            </a:r>
            <a:r>
              <a:rPr lang="it-IT" altLang="it-IT" sz="3600" b="1" dirty="0"/>
              <a:t>LIBERTÀ</a:t>
            </a:r>
            <a:r>
              <a:rPr lang="it-IT" altLang="it-IT" sz="3600" dirty="0"/>
              <a:t>  </a:t>
            </a:r>
            <a:r>
              <a:rPr lang="it-IT" altLang="it-IT" sz="3600" b="1" dirty="0"/>
              <a:t>TOTALE</a:t>
            </a:r>
            <a:r>
              <a:rPr lang="it-IT" altLang="it-IT" sz="3600" dirty="0"/>
              <a:t>  intesa come</a:t>
            </a:r>
            <a:endParaRPr lang="it-IT" altLang="it-IT" sz="900" dirty="0"/>
          </a:p>
          <a:p>
            <a:pPr algn="ctr">
              <a:lnSpc>
                <a:spcPct val="150000"/>
              </a:lnSpc>
            </a:pPr>
            <a:r>
              <a:rPr lang="it-IT" altLang="it-IT" sz="4400" dirty="0"/>
              <a:t>«Fai tutto ciò che vuoi…!»</a:t>
            </a:r>
            <a:endParaRPr lang="it-IT" altLang="it-IT" sz="1100" dirty="0"/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Neppure per appropriarci egoisticamente del Creato</a:t>
            </a:r>
          </a:p>
          <a:p>
            <a:pPr algn="ctr">
              <a:lnSpc>
                <a:spcPct val="150000"/>
              </a:lnSpc>
            </a:pPr>
            <a:endParaRPr lang="it-IT" altLang="it-IT" sz="1600" dirty="0"/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Ma per </a:t>
            </a:r>
            <a:r>
              <a:rPr lang="it-IT" altLang="it-IT" sz="5400" b="1" dirty="0"/>
              <a:t>CONDIVIDERE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ttangolo 1"/>
          <p:cNvSpPr>
            <a:spLocks noChangeArrowheads="1"/>
          </p:cNvSpPr>
          <p:nvPr/>
        </p:nvSpPr>
        <p:spPr bwMode="auto">
          <a:xfrm>
            <a:off x="2100263" y="836712"/>
            <a:ext cx="7991475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800" dirty="0"/>
              <a:t>Chi non è capace di CONDIVIDERE</a:t>
            </a:r>
          </a:p>
          <a:p>
            <a:pPr algn="ctr">
              <a:lnSpc>
                <a:spcPct val="150000"/>
              </a:lnSpc>
            </a:pPr>
            <a:r>
              <a:rPr lang="it-IT" altLang="it-IT" sz="3800" dirty="0"/>
              <a:t>e di </a:t>
            </a:r>
            <a:r>
              <a:rPr lang="it-IT" altLang="it-IT" sz="3800" b="1" dirty="0"/>
              <a:t>SERVIRE</a:t>
            </a:r>
            <a:r>
              <a:rPr lang="it-IT" altLang="it-IT" sz="3800" dirty="0"/>
              <a:t> gratuitamente</a:t>
            </a:r>
          </a:p>
          <a:p>
            <a:pPr algn="ctr">
              <a:lnSpc>
                <a:spcPct val="150000"/>
              </a:lnSpc>
            </a:pPr>
            <a:endParaRPr lang="it-IT" altLang="it-IT" sz="900" dirty="0"/>
          </a:p>
          <a:p>
            <a:pPr algn="ctr">
              <a:lnSpc>
                <a:spcPct val="150000"/>
              </a:lnSpc>
            </a:pPr>
            <a:r>
              <a:rPr lang="it-IT" altLang="it-IT" sz="4000" dirty="0"/>
              <a:t>NON è capace di AMARE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00" y="4005064"/>
            <a:ext cx="3203401" cy="22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ttangolo 1"/>
          <p:cNvSpPr>
            <a:spLocks noChangeArrowheads="1"/>
          </p:cNvSpPr>
          <p:nvPr/>
        </p:nvSpPr>
        <p:spPr bwMode="auto">
          <a:xfrm>
            <a:off x="2495550" y="936010"/>
            <a:ext cx="7200900" cy="39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5400" b="1" dirty="0"/>
              <a:t>AMARE </a:t>
            </a:r>
            <a:r>
              <a:rPr lang="it-IT" altLang="it-IT" sz="4000" dirty="0"/>
              <a:t>è soprattutto</a:t>
            </a:r>
          </a:p>
          <a:p>
            <a:pPr algn="ctr">
              <a:lnSpc>
                <a:spcPct val="150000"/>
              </a:lnSpc>
            </a:pPr>
            <a:r>
              <a:rPr lang="it-IT" altLang="it-IT" sz="6000" b="1" dirty="0"/>
              <a:t>CONDIVIDERE</a:t>
            </a:r>
          </a:p>
          <a:p>
            <a:pPr algn="ctr">
              <a:lnSpc>
                <a:spcPct val="150000"/>
              </a:lnSpc>
            </a:pPr>
            <a:endParaRPr lang="it-IT" altLang="it-IT" dirty="0"/>
          </a:p>
          <a:p>
            <a:pPr algn="ctr">
              <a:lnSpc>
                <a:spcPct val="150000"/>
              </a:lnSpc>
            </a:pPr>
            <a:r>
              <a:rPr lang="it-IT" altLang="it-IT" sz="4000" dirty="0"/>
              <a:t>le GIOIE e le SOFFERENZE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693000"/>
            <a:ext cx="9505055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6" y="711000"/>
            <a:ext cx="8807689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1854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5900" r="3539" b="6951"/>
          <a:stretch/>
        </p:blipFill>
        <p:spPr>
          <a:xfrm>
            <a:off x="2063552" y="404664"/>
            <a:ext cx="828092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4708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ttangolo 1"/>
          <p:cNvSpPr>
            <a:spLocks noChangeArrowheads="1"/>
          </p:cNvSpPr>
          <p:nvPr/>
        </p:nvSpPr>
        <p:spPr bwMode="auto">
          <a:xfrm>
            <a:off x="2495550" y="981075"/>
            <a:ext cx="72009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5400" b="1" dirty="0"/>
              <a:t>AMARE</a:t>
            </a:r>
          </a:p>
          <a:p>
            <a:pPr algn="ctr">
              <a:lnSpc>
                <a:spcPct val="150000"/>
              </a:lnSpc>
            </a:pPr>
            <a:endParaRPr lang="it-IT" altLang="it-IT" dirty="0"/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è anche la GIOIA 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di </a:t>
            </a:r>
            <a:r>
              <a:rPr lang="it-IT" altLang="it-IT" sz="3600" b="1" dirty="0"/>
              <a:t>servire</a:t>
            </a:r>
            <a:r>
              <a:rPr lang="it-IT" altLang="it-IT" sz="3600" dirty="0"/>
              <a:t> gratuitamente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3487737" y="4653136"/>
            <a:ext cx="5216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2400" b="1" dirty="0"/>
              <a:t>Chi non sa servire gratuitamente, </a:t>
            </a:r>
          </a:p>
          <a:p>
            <a:pPr algn="ctr">
              <a:lnSpc>
                <a:spcPct val="150000"/>
              </a:lnSpc>
            </a:pPr>
            <a:r>
              <a:rPr lang="it-IT" altLang="it-IT" sz="2400" b="1" dirty="0"/>
              <a:t>non è capace di amare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9516" y="568860"/>
            <a:ext cx="8712968" cy="114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Con la forza dell’AMORE si può conquistare il mondo</a:t>
            </a:r>
          </a:p>
        </p:txBody>
      </p:sp>
      <p:pic>
        <p:nvPicPr>
          <p:cNvPr id="74755" name="Picture 4" descr="M Teresa  ricevimento Nobel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9144" y="1737000"/>
            <a:ext cx="2433712" cy="3384000"/>
          </a:xfrm>
          <a:noFill/>
        </p:spPr>
      </p:pic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3376394" y="5389579"/>
            <a:ext cx="5439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Madre Teresa durante la cerimonia di consegna del premio Nobel per la pace nel mondo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9909" y="1052736"/>
            <a:ext cx="757218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sofferenza è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MAESTRA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di vita?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3" name="Picture 4" descr="M Teresa copertina libro Desmond Doi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5840" y="1844824"/>
            <a:ext cx="2913063" cy="4165600"/>
          </a:xfrm>
          <a:noFill/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0244" y="1088740"/>
            <a:ext cx="8291512" cy="46805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 imparare ad amare la vita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 imparare a sorridere nella vita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bisogna togliersi la maschera,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nostra corazza!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2464236" y="1178384"/>
            <a:ext cx="7263527" cy="4131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altLang="it-IT" sz="3200" dirty="0"/>
              <a:t>L’adolescenza è l’età degli estremismi,</a:t>
            </a:r>
          </a:p>
          <a:p>
            <a:pPr algn="ctr">
              <a:lnSpc>
                <a:spcPct val="150000"/>
              </a:lnSpc>
            </a:pPr>
            <a:r>
              <a:rPr lang="it-IT" altLang="it-IT" sz="3200" dirty="0"/>
              <a:t>si vede tutto o bianco o nero!</a:t>
            </a:r>
          </a:p>
          <a:p>
            <a:pPr algn="ctr">
              <a:lnSpc>
                <a:spcPct val="150000"/>
              </a:lnSpc>
            </a:pPr>
            <a:r>
              <a:rPr lang="it-IT" altLang="it-IT" sz="3600" dirty="0"/>
              <a:t>Non esiste il «</a:t>
            </a:r>
            <a:r>
              <a:rPr lang="it-IT" altLang="it-IT" sz="3600" b="1" dirty="0"/>
              <a:t>grigio</a:t>
            </a:r>
            <a:r>
              <a:rPr lang="it-IT" altLang="it-IT" sz="3600" dirty="0"/>
              <a:t>» o i «</a:t>
            </a:r>
            <a:r>
              <a:rPr lang="it-IT" altLang="it-IT" sz="3600" b="1" dirty="0"/>
              <a:t>colori</a:t>
            </a:r>
            <a:r>
              <a:rPr lang="it-IT" altLang="it-IT" sz="3600" dirty="0"/>
              <a:t>».</a:t>
            </a:r>
          </a:p>
          <a:p>
            <a:pPr algn="ctr">
              <a:lnSpc>
                <a:spcPct val="150000"/>
              </a:lnSpc>
            </a:pPr>
            <a:endParaRPr lang="it-IT" altLang="it-IT" sz="1100" dirty="0"/>
          </a:p>
          <a:p>
            <a:pPr algn="ctr">
              <a:lnSpc>
                <a:spcPct val="150000"/>
              </a:lnSpc>
            </a:pPr>
            <a:r>
              <a:rPr lang="it-IT" altLang="it-IT" sz="3200" dirty="0"/>
              <a:t>Si tende a generalizzare </a:t>
            </a:r>
          </a:p>
          <a:p>
            <a:pPr algn="ctr">
              <a:lnSpc>
                <a:spcPct val="150000"/>
              </a:lnSpc>
            </a:pPr>
            <a:r>
              <a:rPr lang="it-IT" altLang="it-IT" sz="3200" dirty="0"/>
              <a:t>le esperienze negative particolari.</a:t>
            </a:r>
          </a:p>
        </p:txBody>
      </p:sp>
    </p:spTree>
    <p:extLst>
      <p:ext uri="{BB962C8B-B14F-4D97-AF65-F5344CB8AC3E}">
        <p14:creationId xmlns:p14="http://schemas.microsoft.com/office/powerpoint/2010/main" val="2034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5520" y="902207"/>
            <a:ext cx="5688632" cy="1338550"/>
          </a:xfrm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</a:pP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Molti adolescenti vivono sognando </a:t>
            </a:r>
            <a:b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una realtà che non esiste</a:t>
            </a:r>
          </a:p>
        </p:txBody>
      </p:sp>
      <p:pic>
        <p:nvPicPr>
          <p:cNvPr id="197642" name="Picture 10" descr="Uomini44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4724400"/>
            <a:ext cx="22320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8" name="AutoShape 16"/>
          <p:cNvSpPr>
            <a:spLocks noChangeArrowheads="1"/>
          </p:cNvSpPr>
          <p:nvPr/>
        </p:nvSpPr>
        <p:spPr bwMode="auto">
          <a:xfrm>
            <a:off x="5880101" y="1844675"/>
            <a:ext cx="3527425" cy="2592388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197650" name="Picture 18" descr="al_volante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28" y="1989138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51" name="Picture 19" descr="buffe03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096" y="2540483"/>
            <a:ext cx="21812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53" name="Picture 21" descr="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37" y="2240757"/>
            <a:ext cx="25209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55" name="Picture 23" descr="3D17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708275"/>
            <a:ext cx="2700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uomo_e_cane_in_mot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18" y="2109789"/>
            <a:ext cx="23336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9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9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9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9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8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3305175" y="1340768"/>
            <a:ext cx="5581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/>
              <a:t>Chi sono i bulli?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95500" y="970635"/>
            <a:ext cx="9001000" cy="4916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/>
              <a:t>IDENTIKIT  DEL  BULLO</a:t>
            </a:r>
          </a:p>
          <a:p>
            <a:pPr algn="ctr">
              <a:lnSpc>
                <a:spcPct val="150000"/>
              </a:lnSpc>
            </a:pPr>
            <a:endParaRPr lang="it-IT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b="1" dirty="0"/>
              <a:t>Forte fisicamente o psicologicamente rispetto ai compagni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/>
              <a:t>Atteggiamento orientato verso la violenza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/>
              <a:t>Forte bisogno di dominare gli altri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/>
              <a:t>Scarsa empatia nei confronti della vittima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b="1" dirty="0"/>
              <a:t>Molto sicuro di sé, con un’elevata autostima e privo di valori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/>
              <a:t>Atteggiamento di indifferenza e di scarsa sensibilità morale verso la vittima</a:t>
            </a:r>
          </a:p>
        </p:txBody>
      </p:sp>
    </p:spTree>
    <p:extLst>
      <p:ext uri="{BB962C8B-B14F-4D97-AF65-F5344CB8AC3E}">
        <p14:creationId xmlns:p14="http://schemas.microsoft.com/office/powerpoint/2010/main" val="218301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621000"/>
            <a:ext cx="985600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ttangolo 1"/>
          <p:cNvSpPr>
            <a:spLocks noChangeArrowheads="1"/>
          </p:cNvSpPr>
          <p:nvPr/>
        </p:nvSpPr>
        <p:spPr bwMode="auto">
          <a:xfrm>
            <a:off x="1523493" y="848807"/>
            <a:ext cx="9145015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Esistono diversi tipi di bullismo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(tratto da Wikipedia):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aseline="30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bullismo fisico</a:t>
            </a:r>
            <a:r>
              <a:rPr lang="it-IT" altLang="it-IT" sz="2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il bullo colpisce la vittima con colpi, calci, spintoni, sputi o la molesta sessualmente;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bullismo verbale</a:t>
            </a:r>
            <a:r>
              <a:rPr lang="it-IT" altLang="it-IT" sz="2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il bullo prende in giro la vittima, dicendole frequentemente cose cattive e spiacevoli o chiamandola con nomi offensivi, sgradevoli o minacciandola, dicendo il più delle volte parolacce e scortesie;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ttangolo 1"/>
          <p:cNvSpPr>
            <a:spLocks noChangeArrowheads="1"/>
          </p:cNvSpPr>
          <p:nvPr/>
        </p:nvSpPr>
        <p:spPr bwMode="auto">
          <a:xfrm>
            <a:off x="1613508" y="1166843"/>
            <a:ext cx="896498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bullismo psicologico</a:t>
            </a:r>
            <a:r>
              <a:rPr lang="it-IT" altLang="it-IT" sz="2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il bullo ignora o esclude la vittima completamente dal suo gruppo o mette in giro false voci sul suo conto;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bullismo elettronico</a:t>
            </a:r>
            <a:r>
              <a:rPr lang="it-IT" altLang="it-IT" sz="2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il bullo invia messaggi molesti alla vittima tramite sms o in chat o la fotografa/filma in momenti in cui non desidera essere ripreso e poi invia le sue immagini ad altri per diffamarlo, per minacciarlo o dargli fastidio.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ChangeArrowheads="1"/>
          </p:cNvSpPr>
          <p:nvPr/>
        </p:nvSpPr>
        <p:spPr bwMode="auto">
          <a:xfrm>
            <a:off x="2639616" y="1340768"/>
            <a:ext cx="6750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/>
              <a:t>Perché alcuni giovani si comportano da bulli?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7" y="531000"/>
            <a:ext cx="11272587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505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1703512" y="1268760"/>
            <a:ext cx="87849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/>
              <a:t>Esistono i razzisti?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Avete delle testimonianze di razzismo?</a:t>
            </a:r>
          </a:p>
        </p:txBody>
      </p:sp>
    </p:spTree>
    <p:extLst>
      <p:ext uri="{BB962C8B-B14F-4D97-AF65-F5344CB8AC3E}">
        <p14:creationId xmlns:p14="http://schemas.microsoft.com/office/powerpoint/2010/main" val="3043226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11134" y="908720"/>
            <a:ext cx="4169731" cy="7397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Chi sono i </a:t>
            </a:r>
            <a:r>
              <a:rPr lang="it-IT" sz="3200" b="1" dirty="0"/>
              <a:t>narcisisti?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61474" y="1319812"/>
            <a:ext cx="946905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it-IT" sz="8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Hanno un senso grandioso di sentirsi importanti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Spesso si aspettano di essere considerati superiori senza un’adeguata motivazione.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Credono di essere speciali e unici e richiedono molta ammirazione.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Hanno un senso di irragionevole aspettativa, di speciali trattamenti di favore, che tutto gli sia dovuto subito.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Amano dare ordini agli altri e spesso in modo arrogante.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Sono spesso invidiosi degli altri, ma anche credono che gli altri li invidino.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Mostrano atteggiamenti </a:t>
            </a:r>
            <a:r>
              <a:rPr lang="it-IT" b="1" dirty="0"/>
              <a:t>arroganti</a:t>
            </a:r>
            <a:r>
              <a:rPr lang="it-IT" dirty="0"/>
              <a:t>, </a:t>
            </a:r>
            <a:r>
              <a:rPr lang="it-IT" b="1" dirty="0"/>
              <a:t>presuntuosi</a:t>
            </a:r>
            <a:r>
              <a:rPr lang="it-IT" dirty="0"/>
              <a:t>, </a:t>
            </a:r>
            <a:r>
              <a:rPr lang="it-IT" b="1" dirty="0"/>
              <a:t>istrionici </a:t>
            </a:r>
            <a:r>
              <a:rPr lang="it-IT" sz="1600" dirty="0"/>
              <a:t>(con la «puzza sotto il naso»)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Spesso approfittano delle altre persone per i propri fini e scopi.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it-IT" dirty="0"/>
              <a:t>Sono incapaci di riconoscere i sentimenti e le necessità degli altri.</a:t>
            </a:r>
          </a:p>
          <a:p>
            <a:pPr marL="342900" indent="-342900" algn="ctr">
              <a:lnSpc>
                <a:spcPct val="150000"/>
              </a:lnSpc>
              <a:buFontTx/>
              <a:buAutoNum type="arabicParenR"/>
            </a:pPr>
            <a:r>
              <a:rPr lang="it-IT" dirty="0"/>
              <a:t> Mancano di </a:t>
            </a:r>
            <a:r>
              <a:rPr lang="it-IT" b="1" dirty="0"/>
              <a:t>EMPATIA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354273" y="776863"/>
            <a:ext cx="348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400" dirty="0">
                <a:hlinkClick r:id="rId3"/>
              </a:rPr>
              <a:t>https://www.stateofmind.it/tag/narcisismo</a:t>
            </a:r>
            <a:r>
              <a:rPr lang="it-IT" dirty="0">
                <a:hlinkClick r:id="rId3"/>
              </a:rPr>
              <a:t>/</a:t>
            </a:r>
            <a:endParaRPr lang="it-IT" dirty="0"/>
          </a:p>
          <a:p>
            <a:pPr algn="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67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70" y="387000"/>
            <a:ext cx="8752861" cy="608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57967" y="959054"/>
            <a:ext cx="5184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considerazione di sé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Nb. Non è autostima ma un eccessso di stima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57967" y="1871996"/>
            <a:ext cx="5184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Bisogno di APPARIRE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159896" y="2780928"/>
            <a:ext cx="5184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Bisogno costante di GRATIFICAZIONI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57967" y="3689860"/>
            <a:ext cx="5184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Reazioni esagerate</a:t>
            </a:r>
          </a:p>
          <a:p>
            <a:pPr algn="ctr"/>
            <a:r>
              <a:rPr lang="it-IT" sz="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critiche o alle sconfitte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157967" y="4598121"/>
            <a:ext cx="5184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Scarsa considerazione degli altri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157967" y="5524397"/>
            <a:ext cx="517931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Amano dare ordini agli altri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157223" y="980728"/>
            <a:ext cx="518457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5159896" y="1916832"/>
            <a:ext cx="518457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5159896" y="2852936"/>
            <a:ext cx="518457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5159896" y="3789040"/>
            <a:ext cx="518457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5152709" y="4706804"/>
            <a:ext cx="518457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5167114" y="5615065"/>
            <a:ext cx="5184576" cy="7384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17" y="2672863"/>
            <a:ext cx="3401139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03639" y="1844824"/>
            <a:ext cx="184730" cy="577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1019436" y="751344"/>
            <a:ext cx="1015312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/>
              <a:t>I </a:t>
            </a:r>
            <a:r>
              <a:rPr lang="it-IT" sz="3600" b="1" dirty="0"/>
              <a:t>narcisisti</a:t>
            </a:r>
            <a:r>
              <a:rPr lang="it-IT" sz="36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si considerano un esempio da seguire per gli altri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pensano che nessuno si debba permettere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di commentarli o di giudicarli.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Nessuno deve scherzare su di loro.</a:t>
            </a:r>
          </a:p>
          <a:p>
            <a:pPr algn="ctr">
              <a:lnSpc>
                <a:spcPct val="150000"/>
              </a:lnSpc>
            </a:pPr>
            <a:endParaRPr lang="it-IT" sz="14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Spesso sono sospettosi e diventano «belve»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appena si accorgono di possibili giudizi su di loro. </a:t>
            </a:r>
          </a:p>
        </p:txBody>
      </p:sp>
    </p:spTree>
    <p:extLst>
      <p:ext uri="{BB962C8B-B14F-4D97-AF65-F5344CB8AC3E}">
        <p14:creationId xmlns:p14="http://schemas.microsoft.com/office/powerpoint/2010/main" val="413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03639" y="1844824"/>
            <a:ext cx="184730" cy="577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1019436" y="959093"/>
            <a:ext cx="1015312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Il </a:t>
            </a:r>
            <a:r>
              <a:rPr lang="it-IT" sz="2800" b="1" dirty="0"/>
              <a:t>narcisista</a:t>
            </a:r>
            <a:r>
              <a:rPr lang="it-IT" sz="2800" dirty="0"/>
              <a:t> è chiaramente una forma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di grande immaturità e infantilismo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Tuttavia ci possono essere persone adulte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che si sono fermate in questa fase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non hanno mai voluto </a:t>
            </a:r>
            <a:r>
              <a:rPr lang="it-IT" sz="2800" b="1" dirty="0"/>
              <a:t>riconoscerla</a:t>
            </a:r>
            <a:r>
              <a:rPr lang="it-IT" sz="2800" dirty="0"/>
              <a:t> per </a:t>
            </a:r>
            <a:r>
              <a:rPr lang="it-IT" sz="2800" b="1" dirty="0"/>
              <a:t>SUPERARLA</a:t>
            </a:r>
          </a:p>
          <a:p>
            <a:pPr algn="ctr">
              <a:lnSpc>
                <a:spcPct val="150000"/>
              </a:lnSpc>
            </a:pPr>
            <a:endParaRPr lang="it-IT" sz="14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Il narcisismo è una delle cause principali dei divorzi,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della rottura delle amicizie.</a:t>
            </a:r>
          </a:p>
        </p:txBody>
      </p:sp>
    </p:spTree>
    <p:extLst>
      <p:ext uri="{BB962C8B-B14F-4D97-AF65-F5344CB8AC3E}">
        <p14:creationId xmlns:p14="http://schemas.microsoft.com/office/powerpoint/2010/main" val="7037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5540" y="1097593"/>
            <a:ext cx="828092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300" dirty="0"/>
              <a:t>Esistono persone talmente piene di sé</a:t>
            </a:r>
          </a:p>
          <a:p>
            <a:pPr algn="ctr">
              <a:lnSpc>
                <a:spcPct val="150000"/>
              </a:lnSpc>
            </a:pPr>
            <a:r>
              <a:rPr lang="it-IT" sz="3300" dirty="0"/>
              <a:t>che NON sopportano la </a:t>
            </a:r>
            <a:r>
              <a:rPr lang="it-IT" sz="3300" b="1" dirty="0"/>
              <a:t>SCONFITTA</a:t>
            </a:r>
            <a:r>
              <a:rPr lang="it-IT" sz="33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300" dirty="0"/>
              <a:t>di aver torto o sbagliato.</a:t>
            </a:r>
          </a:p>
          <a:p>
            <a:pPr algn="ctr">
              <a:lnSpc>
                <a:spcPct val="150000"/>
              </a:lnSpc>
            </a:pPr>
            <a:r>
              <a:rPr lang="it-IT" sz="3300" dirty="0"/>
              <a:t>Narrano i libri di storia che Hitler</a:t>
            </a:r>
          </a:p>
          <a:p>
            <a:pPr algn="ctr">
              <a:lnSpc>
                <a:spcPct val="150000"/>
              </a:lnSpc>
            </a:pPr>
            <a:r>
              <a:rPr lang="it-IT" sz="3300" dirty="0"/>
              <a:t>non sopportando la sconfitta della guerra</a:t>
            </a:r>
          </a:p>
          <a:p>
            <a:pPr algn="ctr">
              <a:lnSpc>
                <a:spcPct val="150000"/>
              </a:lnSpc>
            </a:pPr>
            <a:r>
              <a:rPr lang="it-IT" sz="3300" dirty="0"/>
              <a:t>si è suicidato.</a:t>
            </a:r>
          </a:p>
        </p:txBody>
      </p:sp>
    </p:spTree>
    <p:extLst>
      <p:ext uri="{BB962C8B-B14F-4D97-AF65-F5344CB8AC3E}">
        <p14:creationId xmlns:p14="http://schemas.microsoft.com/office/powerpoint/2010/main" val="3816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Sigurtà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852936"/>
            <a:ext cx="5589587" cy="360045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6" descr="- Per internet 02 castellaro orizzonatale COLORI + + 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404664"/>
            <a:ext cx="5609879" cy="367200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528048" y="1052736"/>
            <a:ext cx="46474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Giornate «zingarate» </a:t>
            </a:r>
          </a:p>
          <a:p>
            <a:r>
              <a:rPr lang="it-IT" sz="3600" dirty="0">
                <a:solidFill>
                  <a:schemeClr val="bg1"/>
                </a:solidFill>
              </a:rPr>
              <a:t>artistiche con il pittore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9574" y="705178"/>
            <a:ext cx="919285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Purtroppo il narcisismo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quando è nella forma più estrema e patologica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ha causato situazioni drammatiche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fino all’omicidio e addirittura al suicidio.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Un modo per superarlo potrebbe essere quello di imparare a </a:t>
            </a:r>
            <a:r>
              <a:rPr lang="it-IT" sz="2800" b="1" dirty="0"/>
              <a:t>RICONOSCERE</a:t>
            </a:r>
            <a:r>
              <a:rPr lang="it-IT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ad amare la vita per quello che siamo realmente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e, soprattutto, a immedesimarsi nelle difficoltà altrui.</a:t>
            </a:r>
          </a:p>
        </p:txBody>
      </p:sp>
    </p:spTree>
    <p:extLst>
      <p:ext uri="{BB962C8B-B14F-4D97-AF65-F5344CB8AC3E}">
        <p14:creationId xmlns:p14="http://schemas.microsoft.com/office/powerpoint/2010/main" val="12848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1"/>
            </a:gs>
            <a:gs pos="96000">
              <a:schemeClr val="bg1"/>
            </a:gs>
            <a:gs pos="98190">
              <a:srgbClr val="002060"/>
            </a:gs>
            <a:gs pos="100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43572" y="1351508"/>
            <a:ext cx="7704856" cy="4154984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it-IT" sz="2800" dirty="0" smtClean="0"/>
              <a:t>L’</a:t>
            </a:r>
            <a:r>
              <a:rPr lang="it-IT" sz="2800" b="1" dirty="0" smtClean="0"/>
              <a:t>OZIO </a:t>
            </a:r>
          </a:p>
          <a:p>
            <a:pPr lvl="2">
              <a:lnSpc>
                <a:spcPct val="150000"/>
              </a:lnSpc>
            </a:pPr>
            <a:r>
              <a:rPr lang="it-IT" sz="2800" dirty="0" smtClean="0"/>
              <a:t>è il padre di tutti i vizi e dipendenze,</a:t>
            </a:r>
          </a:p>
          <a:p>
            <a:pPr lvl="2">
              <a:lnSpc>
                <a:spcPct val="150000"/>
              </a:lnSpc>
            </a:pPr>
            <a:endParaRPr lang="it-IT" sz="800" dirty="0" smtClean="0"/>
          </a:p>
          <a:p>
            <a:pPr lvl="2">
              <a:lnSpc>
                <a:spcPct val="150000"/>
              </a:lnSpc>
            </a:pPr>
            <a:r>
              <a:rPr lang="it-IT" sz="2800" dirty="0" smtClean="0"/>
              <a:t>il </a:t>
            </a:r>
            <a:r>
              <a:rPr lang="it-IT" sz="2800" b="1" dirty="0"/>
              <a:t>NARCISISMO </a:t>
            </a:r>
          </a:p>
          <a:p>
            <a:pPr lvl="2">
              <a:lnSpc>
                <a:spcPct val="150000"/>
              </a:lnSpc>
            </a:pPr>
            <a:r>
              <a:rPr lang="it-IT" sz="2800" dirty="0" smtClean="0"/>
              <a:t>è </a:t>
            </a:r>
            <a:r>
              <a:rPr lang="it-IT" sz="2800" dirty="0"/>
              <a:t>l’origine di tutti i difetti, </a:t>
            </a:r>
            <a:endParaRPr lang="it-IT" sz="2800" dirty="0" smtClean="0"/>
          </a:p>
          <a:p>
            <a:pPr lvl="2">
              <a:lnSpc>
                <a:spcPct val="150000"/>
              </a:lnSpc>
            </a:pPr>
            <a:r>
              <a:rPr lang="it-IT" sz="2800" dirty="0" smtClean="0"/>
              <a:t>dell’orgoglio</a:t>
            </a:r>
            <a:r>
              <a:rPr lang="it-IT" sz="2800" dirty="0"/>
              <a:t>, </a:t>
            </a:r>
            <a:r>
              <a:rPr lang="it-IT" sz="2800" dirty="0" smtClean="0"/>
              <a:t>della superbia, dell’invidia</a:t>
            </a:r>
            <a:r>
              <a:rPr lang="it-IT" sz="2800" dirty="0"/>
              <a:t>, </a:t>
            </a:r>
            <a:endParaRPr lang="it-IT" sz="2800" dirty="0" smtClean="0"/>
          </a:p>
          <a:p>
            <a:pPr lvl="2">
              <a:lnSpc>
                <a:spcPct val="150000"/>
              </a:lnSpc>
            </a:pPr>
            <a:r>
              <a:rPr lang="it-IT" sz="2800" dirty="0" smtClean="0"/>
              <a:t>della gelosia, dell’indifferenza…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586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03639" y="1844824"/>
            <a:ext cx="184730" cy="577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1901534" y="1196752"/>
            <a:ext cx="838893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RICONOSCERE</a:t>
            </a:r>
          </a:p>
          <a:p>
            <a:pPr algn="ctr">
              <a:lnSpc>
                <a:spcPct val="150000"/>
              </a:lnSpc>
            </a:pPr>
            <a:endParaRPr lang="it-IT" sz="1000" b="1" dirty="0"/>
          </a:p>
          <a:p>
            <a:pPr algn="ctr">
              <a:lnSpc>
                <a:spcPct val="150000"/>
              </a:lnSpc>
            </a:pPr>
            <a:r>
              <a:rPr lang="it-IT" sz="2800" dirty="0"/>
              <a:t>È la prima fase di ogni cambiamento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di ogni conversione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di una crescita nella maturità adulta.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842546" y="4865147"/>
            <a:ext cx="65069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/>
              <a:t>RICONOSCERE </a:t>
            </a:r>
            <a:r>
              <a:rPr lang="it-IT" sz="2800" dirty="0"/>
              <a:t>= togliere la maschera</a:t>
            </a:r>
          </a:p>
        </p:txBody>
      </p:sp>
    </p:spTree>
    <p:extLst>
      <p:ext uri="{BB962C8B-B14F-4D97-AF65-F5344CB8AC3E}">
        <p14:creationId xmlns:p14="http://schemas.microsoft.com/office/powerpoint/2010/main" val="306085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67508" y="797511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2800" b="1" dirty="0">
                <a:cs typeface="Arial" panose="020B0604020202020204" pitchFamily="34" charset="0"/>
              </a:rPr>
              <a:t>ATTENZIONE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>
                <a:cs typeface="Arial" panose="020B0604020202020204" pitchFamily="34" charset="0"/>
              </a:rPr>
              <a:t>Tutti </a:t>
            </a:r>
            <a:r>
              <a:rPr lang="it-IT" altLang="it-IT" dirty="0" smtClean="0">
                <a:cs typeface="Arial" panose="020B0604020202020204" pitchFamily="34" charset="0"/>
              </a:rPr>
              <a:t>siamo </a:t>
            </a:r>
            <a:r>
              <a:rPr lang="it-IT" altLang="it-IT" dirty="0">
                <a:cs typeface="Arial" panose="020B0604020202020204" pitchFamily="34" charset="0"/>
              </a:rPr>
              <a:t>un po’ narcisisti, un po’ invidiosi, un po’ gelosi, un po’ timidi, un po’ </a:t>
            </a:r>
            <a:r>
              <a:rPr lang="it-IT" altLang="it-IT" dirty="0" smtClean="0">
                <a:cs typeface="Arial" panose="020B0604020202020204" pitchFamily="34" charset="0"/>
              </a:rPr>
              <a:t>di tutto. </a:t>
            </a:r>
          </a:p>
          <a:p>
            <a:pPr eaLnBrk="1" hangingPunct="1">
              <a:lnSpc>
                <a:spcPct val="150000"/>
              </a:lnSpc>
            </a:pPr>
            <a:endParaRPr lang="it-IT" altLang="it-IT" sz="8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cs typeface="Arial" panose="020B0604020202020204" pitchFamily="34" charset="0"/>
              </a:rPr>
              <a:t>Quando una persona </a:t>
            </a:r>
            <a:r>
              <a:rPr lang="it-IT" altLang="it-IT" b="1" dirty="0">
                <a:cs typeface="Arial" panose="020B0604020202020204" pitchFamily="34" charset="0"/>
              </a:rPr>
              <a:t>r</a:t>
            </a:r>
            <a:r>
              <a:rPr lang="it-IT" altLang="it-IT" b="1" dirty="0" smtClean="0">
                <a:cs typeface="Arial" panose="020B0604020202020204" pitchFamily="34" charset="0"/>
              </a:rPr>
              <a:t>iconosce</a:t>
            </a:r>
            <a:r>
              <a:rPr lang="it-IT" altLang="it-IT" dirty="0" smtClean="0">
                <a:cs typeface="Arial" panose="020B0604020202020204" pitchFamily="34" charset="0"/>
              </a:rPr>
              <a:t> quello che è realmente e riesce a controllare e padroneggiare i propri difetti si dice che è </a:t>
            </a:r>
            <a:r>
              <a:rPr lang="it-IT" altLang="it-IT" b="1" dirty="0" smtClean="0">
                <a:cs typeface="Arial" panose="020B0604020202020204" pitchFamily="34" charset="0"/>
              </a:rPr>
              <a:t>EQUILIBRATA</a:t>
            </a:r>
            <a:r>
              <a:rPr lang="it-IT" altLang="it-IT" dirty="0" smtClean="0">
                <a:cs typeface="Arial" panose="020B0604020202020204" pitchFamily="34" charset="0"/>
              </a:rPr>
              <a:t>.</a:t>
            </a:r>
            <a:endParaRPr lang="it-IT" altLang="it-IT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dirty="0">
                <a:cs typeface="Arial" panose="020B0604020202020204" pitchFamily="34" charset="0"/>
              </a:rPr>
              <a:t>Q</a:t>
            </a:r>
            <a:r>
              <a:rPr lang="it-IT" altLang="it-IT" dirty="0" smtClean="0">
                <a:cs typeface="Arial" panose="020B0604020202020204" pitchFamily="34" charset="0"/>
              </a:rPr>
              <a:t>uando una persona non riesce a controllare e padroneggiare i propri difetti diventa antipatica, odiosa, insopportabile, a </a:t>
            </a:r>
            <a:r>
              <a:rPr lang="it-IT" altLang="it-IT" dirty="0">
                <a:cs typeface="Arial" panose="020B0604020202020204" pitchFamily="34" charset="0"/>
              </a:rPr>
              <a:t>sua insaputa, «dietro le spalle» </a:t>
            </a:r>
            <a:r>
              <a:rPr lang="it-IT" altLang="it-IT" dirty="0" smtClean="0">
                <a:cs typeface="Arial" panose="020B0604020202020204" pitchFamily="34" charset="0"/>
              </a:rPr>
              <a:t>viene molto </a:t>
            </a:r>
            <a:r>
              <a:rPr lang="it-IT" altLang="it-IT" b="1" dirty="0" smtClean="0">
                <a:cs typeface="Arial" panose="020B0604020202020204" pitchFamily="34" charset="0"/>
              </a:rPr>
              <a:t>GIUDICATA, </a:t>
            </a:r>
            <a:r>
              <a:rPr lang="it-IT" altLang="it-IT" dirty="0" smtClean="0">
                <a:cs typeface="Arial" panose="020B0604020202020204" pitchFamily="34" charset="0"/>
              </a:rPr>
              <a:t>spesso derisa o allontanata dal gruppo!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cs typeface="Arial" panose="020B0604020202020204" pitchFamily="34" charset="0"/>
              </a:rPr>
              <a:t>Come </a:t>
            </a:r>
            <a:r>
              <a:rPr lang="it-IT" altLang="it-IT" dirty="0">
                <a:cs typeface="Arial" panose="020B0604020202020204" pitchFamily="34" charset="0"/>
              </a:rPr>
              <a:t>Narciso, il suo destino è di annegare in un «pozzo</a:t>
            </a:r>
            <a:r>
              <a:rPr lang="it-IT" altLang="it-IT" dirty="0" smtClean="0">
                <a:cs typeface="Arial" panose="020B0604020202020204" pitchFamily="34" charset="0"/>
              </a:rPr>
              <a:t>» </a:t>
            </a:r>
            <a:r>
              <a:rPr lang="it-IT" altLang="it-IT" dirty="0">
                <a:cs typeface="Arial" panose="020B0604020202020204" pitchFamily="34" charset="0"/>
              </a:rPr>
              <a:t>di </a:t>
            </a:r>
            <a:r>
              <a:rPr lang="it-IT" altLang="it-IT" dirty="0" smtClean="0">
                <a:cs typeface="Arial" panose="020B0604020202020204" pitchFamily="34" charset="0"/>
              </a:rPr>
              <a:t>solitudine. </a:t>
            </a:r>
            <a:endParaRPr lang="it-IT" altLang="it-IT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it-IT" altLang="it-IT" sz="8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cs typeface="Arial" panose="020B0604020202020204" pitchFamily="34" charset="0"/>
              </a:rPr>
              <a:t>Il </a:t>
            </a:r>
            <a:r>
              <a:rPr lang="it-IT" altLang="it-IT" dirty="0">
                <a:cs typeface="Arial" panose="020B0604020202020204" pitchFamily="34" charset="0"/>
              </a:rPr>
              <a:t>narcisista non può avere molti amici sinceri, quelli senza maschere che dicono quello che pensano direttamente in faccia. Non regge alla critica e il confronto.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Il suo lento destino è quello di «cadere nel pozzo»: il «</a:t>
            </a:r>
            <a:r>
              <a:rPr lang="it-IT" altLang="it-IT" b="1" dirty="0">
                <a:cs typeface="Arial" panose="020B0604020202020204" pitchFamily="34" charset="0"/>
              </a:rPr>
              <a:t>suicidio psicologico</a:t>
            </a:r>
            <a:r>
              <a:rPr lang="it-IT" altLang="it-IT" dirty="0">
                <a:cs typeface="Arial" panose="020B0604020202020204" pitchFamily="34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76604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5480" y="1903121"/>
            <a:ext cx="9361040" cy="4171928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: il bullismo è una forma di narcisismo?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Sembra di sì, il narcisismo nella sua forma aggressiva violenta,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può diventare bullismo!</a:t>
            </a:r>
          </a:p>
          <a:p>
            <a:pPr algn="ctr">
              <a:lnSpc>
                <a:spcPct val="150000"/>
              </a:lnSpc>
              <a:buNone/>
            </a:pPr>
            <a:endParaRPr lang="it-IT" alt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Esiste il bullismo al femminile?</a:t>
            </a:r>
          </a:p>
          <a:p>
            <a:pPr algn="ctr">
              <a:lnSpc>
                <a:spcPct val="150000"/>
              </a:lnSpc>
              <a:buNone/>
            </a:pPr>
            <a:endParaRPr lang="it-IT" altLang="it-IT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Quali sono le caratteristiche del bullismo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al maschile e al femminile?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99694" y="856737"/>
            <a:ext cx="4392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800" b="1" dirty="0"/>
              <a:t>il bullismo</a:t>
            </a:r>
          </a:p>
        </p:txBody>
      </p:sp>
    </p:spTree>
    <p:extLst>
      <p:ext uri="{BB962C8B-B14F-4D97-AF65-F5344CB8AC3E}">
        <p14:creationId xmlns:p14="http://schemas.microsoft.com/office/powerpoint/2010/main" val="11739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145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750"/>
                                        <p:tgtEl>
                                          <p:spTgt spid="145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45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7" y="909000"/>
            <a:ext cx="8964426" cy="504000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9264352" y="4941168"/>
            <a:ext cx="1368152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613787" y="909000"/>
            <a:ext cx="1457877" cy="25200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600056" y="909000"/>
            <a:ext cx="3384376" cy="2015944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24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1" y="2667000"/>
            <a:ext cx="7620000" cy="4191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762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00" y="459000"/>
            <a:ext cx="9900000" cy="594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04701" y="620688"/>
            <a:ext cx="898259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2D2D2D"/>
                </a:solidFill>
                <a:cs typeface="Arial" panose="020B0604020202020204" pitchFamily="34" charset="0"/>
              </a:rPr>
              <a:t>il bullismo condiziona per anni </a:t>
            </a:r>
          </a:p>
          <a:p>
            <a:pPr algn="ctr"/>
            <a:r>
              <a:rPr lang="it-IT" sz="3200" b="1" dirty="0">
                <a:solidFill>
                  <a:srgbClr val="2D2D2D"/>
                </a:solidFill>
                <a:cs typeface="Arial" panose="020B0604020202020204" pitchFamily="34" charset="0"/>
              </a:rPr>
              <a:t>il rendimento scolastico delle vittime</a:t>
            </a:r>
            <a:endParaRPr lang="it-IT" sz="3200" b="1" i="0" dirty="0">
              <a:solidFill>
                <a:srgbClr val="2D2D2D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91FDCC-D6C0-4A90-A9DB-B7BB8E34A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0" y="260648"/>
            <a:ext cx="6815574" cy="648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28152C-D33B-450B-B741-EA772FE6A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19" y="1566000"/>
            <a:ext cx="6171981" cy="5292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2D6C0B-4B8A-4BC5-9779-DE4C2C29980D}"/>
              </a:ext>
            </a:extLst>
          </p:cNvPr>
          <p:cNvSpPr txBox="1"/>
          <p:nvPr/>
        </p:nvSpPr>
        <p:spPr>
          <a:xfrm>
            <a:off x="4583832" y="153334"/>
            <a:ext cx="6840760" cy="1619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300" b="1" dirty="0">
                <a:solidFill>
                  <a:schemeClr val="bg1"/>
                </a:solidFill>
                <a:cs typeface="Arial" panose="020B0604020202020204" pitchFamily="34" charset="0"/>
              </a:rPr>
              <a:t>L’</a:t>
            </a:r>
            <a:r>
              <a:rPr lang="it-IT" altLang="it-IT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INDIFFERENZA</a:t>
            </a:r>
            <a:r>
              <a:rPr lang="it-IT" altLang="it-IT" sz="2300" b="1" dirty="0">
                <a:solidFill>
                  <a:schemeClr val="bg1"/>
                </a:solidFill>
                <a:cs typeface="Arial" panose="020B0604020202020204" pitchFamily="34" charset="0"/>
              </a:rPr>
              <a:t> di chi osserva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300" b="1" dirty="0">
                <a:solidFill>
                  <a:schemeClr val="bg1"/>
                </a:solidFill>
                <a:cs typeface="Arial" panose="020B0604020202020204" pitchFamily="34" charset="0"/>
              </a:rPr>
              <a:t>è un atto di bullismo, di </a:t>
            </a:r>
            <a:r>
              <a:rPr lang="it-IT" altLang="it-IT" sz="2300" b="1" u="sng" dirty="0">
                <a:solidFill>
                  <a:schemeClr val="bg1"/>
                </a:solidFill>
                <a:cs typeface="Arial" panose="020B0604020202020204" pitchFamily="34" charset="0"/>
              </a:rPr>
              <a:t>complicità indiretta</a:t>
            </a:r>
            <a:r>
              <a:rPr lang="it-IT" altLang="it-IT" sz="2300" b="1" dirty="0">
                <a:solidFill>
                  <a:schemeClr val="bg1"/>
                </a:solidFill>
                <a:cs typeface="Arial" panose="020B0604020202020204" pitchFamily="34" charset="0"/>
              </a:rPr>
              <a:t>?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300" b="1" dirty="0">
                <a:solidFill>
                  <a:schemeClr val="bg1"/>
                </a:solidFill>
                <a:cs typeface="Arial" panose="020B0604020202020204" pitchFamily="34" charset="0"/>
              </a:rPr>
              <a:t>Sono bulli «indiretti»  anche loro?</a:t>
            </a:r>
            <a:endParaRPr lang="it-IT" altLang="it-IT" sz="23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00" y="135000"/>
            <a:ext cx="6588000" cy="658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676353" y="3429000"/>
            <a:ext cx="209995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776303" y="3416708"/>
            <a:ext cx="2399817" cy="3441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176119" y="3416708"/>
            <a:ext cx="2339527" cy="3306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9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628800"/>
            <a:ext cx="8505619" cy="4788000"/>
          </a:xfrm>
          <a:prstGeom prst="rect">
            <a:avLst/>
          </a:prstGeom>
        </p:spPr>
      </p:pic>
      <p:pic>
        <p:nvPicPr>
          <p:cNvPr id="4" name="Picture 4" descr="DSCF0164 g++">
            <a:extLst>
              <a:ext uri="{FF2B5EF4-FFF2-40B4-BE49-F238E27FC236}">
                <a16:creationId xmlns:a16="http://schemas.microsoft.com/office/drawing/2014/main" id="{B0E7E457-A7BD-49C9-95AE-90D723D9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3583249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b="26169"/>
          <a:stretch/>
        </p:blipFill>
        <p:spPr>
          <a:xfrm>
            <a:off x="2822148" y="459000"/>
            <a:ext cx="6547704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178880F-0B16-404B-BC6D-C33FF50B5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r="345"/>
          <a:stretch/>
        </p:blipFill>
        <p:spPr>
          <a:xfrm>
            <a:off x="7257126" y="2362611"/>
            <a:ext cx="3726420" cy="43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955" y1="6383" x2="18657" y2="64894"/>
                        <a14:foregroundMark x1="66045" y1="3191" x2="73507" y2="7447"/>
                        <a14:foregroundMark x1="14552" y1="58511" x2="14179" y2="61702"/>
                        <a14:foregroundMark x1="13433" y1="67021" x2="13433" y2="85638"/>
                        <a14:foregroundMark x1="18657" y1="34043" x2="19030" y2="42553"/>
                        <a14:backgroundMark x1="99254" y1="51596" x2="99254" y2="5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48" b="1292"/>
          <a:stretch/>
        </p:blipFill>
        <p:spPr>
          <a:xfrm>
            <a:off x="1991544" y="4005064"/>
            <a:ext cx="3472455" cy="25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648413"/>
            <a:ext cx="4210050" cy="23622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490665" y="2290533"/>
            <a:ext cx="2925816" cy="634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9552384" y="4653136"/>
            <a:ext cx="2277244" cy="2029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6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5480" y="1529912"/>
            <a:ext cx="9361040" cy="4275352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Prima di analizzare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nei dettagli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caratteristiche dei bulli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è bene svolgere un’approfondita riflessione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su chi sono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600" b="1" dirty="0">
                <a:latin typeface="Arial" panose="020B0604020202020204" pitchFamily="34" charset="0"/>
                <a:cs typeface="Arial" panose="020B0604020202020204" pitchFamily="34" charset="0"/>
              </a:rPr>
              <a:t>i NARCISISTI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4600" b="1" dirty="0">
                <a:latin typeface="Arial" panose="020B0604020202020204" pitchFamily="34" charset="0"/>
                <a:cs typeface="Arial" panose="020B0604020202020204" pitchFamily="34" charset="0"/>
              </a:rPr>
              <a:t>gli EMPATICI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le loro rispettive conseguenze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72038" y="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/>
            </a:r>
            <a:br>
              <a:rPr lang="it-IT" altLang="it-IT" sz="1800" dirty="0">
                <a:solidFill>
                  <a:schemeClr val="tx2"/>
                </a:solidFill>
              </a:rPr>
            </a:br>
            <a:endParaRPr lang="it-IT" altLang="it-I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5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27448" y="693636"/>
            <a:ext cx="9613068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00000"/>
                </a:solidFill>
                <a:cs typeface="Arial" panose="020B0604020202020204" pitchFamily="34" charset="0"/>
              </a:rPr>
              <a:t>Una frase che da il senso di chi è il Narcisista:</a:t>
            </a:r>
          </a:p>
          <a:p>
            <a:pPr algn="ctr">
              <a:lnSpc>
                <a:spcPct val="150000"/>
              </a:lnSpc>
            </a:pPr>
            <a:endParaRPr lang="it-IT" sz="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«</a:t>
            </a:r>
            <a:r>
              <a:rPr 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Mentre cammino ho la sensazione che la gente </a:t>
            </a:r>
          </a:p>
          <a:p>
            <a:pPr lvl="2">
              <a:lnSpc>
                <a:spcPct val="150000"/>
              </a:lnSpc>
            </a:pPr>
            <a:r>
              <a:rPr 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si faccia da parte per farmi passare. </a:t>
            </a:r>
          </a:p>
          <a:p>
            <a:pPr lvl="2">
              <a:lnSpc>
                <a:spcPct val="150000"/>
              </a:lnSpc>
            </a:pPr>
            <a:r>
              <a:rPr 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Sembra la divisione delle acque del Mar Rosso </a:t>
            </a:r>
          </a:p>
          <a:p>
            <a:pPr lvl="2">
              <a:lnSpc>
                <a:spcPct val="150000"/>
              </a:lnSpc>
            </a:pPr>
            <a:r>
              <a:rPr 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per permettere il mio prezioso passaggio come gli Ebrei. </a:t>
            </a:r>
          </a:p>
          <a:p>
            <a:pPr lvl="2">
              <a:lnSpc>
                <a:spcPct val="150000"/>
              </a:lnSpc>
            </a:pPr>
            <a:r>
              <a:rPr 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Ne sono fiero.»</a:t>
            </a:r>
          </a:p>
          <a:p>
            <a:pPr lvl="1">
              <a:lnSpc>
                <a:spcPct val="150000"/>
              </a:lnSpc>
            </a:pPr>
            <a:endParaRPr lang="it-IT" sz="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Le ragazze pensano di essere super modelle «</a:t>
            </a:r>
            <a:r>
              <a:rPr 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Miss Mondo</a:t>
            </a: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», </a:t>
            </a:r>
          </a:p>
          <a:p>
            <a:pPr lvl="1">
              <a:lnSpc>
                <a:spcPct val="150000"/>
              </a:lnSpc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mentre i ragazzi «</a:t>
            </a:r>
            <a:r>
              <a:rPr 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playboy</a:t>
            </a: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» e che la gente li guarda in continuazione affascinati per la loro presunta bellezza, amano essere serviti, riveriti e salutati.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918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86499" y="1305342"/>
            <a:ext cx="90190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000" dirty="0">
                <a:cs typeface="Arial" panose="020B0604020202020204" pitchFamily="34" charset="0"/>
              </a:rPr>
              <a:t>Vi sono persone narcisiste, </a:t>
            </a:r>
            <a:r>
              <a:rPr lang="it-IT" altLang="it-IT" sz="3000" dirty="0" smtClean="0">
                <a:cs typeface="Arial" panose="020B0604020202020204" pitchFamily="34" charset="0"/>
              </a:rPr>
              <a:t>vanitose </a:t>
            </a:r>
            <a:r>
              <a:rPr lang="it-IT" altLang="it-IT" sz="3000" dirty="0">
                <a:cs typeface="Arial" panose="020B0604020202020204" pitchFamily="34" charset="0"/>
              </a:rPr>
              <a:t>e presuntuose </a:t>
            </a:r>
            <a:endParaRPr lang="it-IT" altLang="it-IT" sz="3000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000" dirty="0" smtClean="0">
                <a:cs typeface="Arial" panose="020B0604020202020204" pitchFamily="34" charset="0"/>
              </a:rPr>
              <a:t>che </a:t>
            </a:r>
            <a:r>
              <a:rPr lang="it-IT" altLang="it-IT" sz="3000" dirty="0">
                <a:cs typeface="Arial" panose="020B0604020202020204" pitchFamily="34" charset="0"/>
              </a:rPr>
              <a:t>si ritengono bellissime, </a:t>
            </a:r>
            <a:r>
              <a:rPr lang="it-IT" altLang="it-IT" sz="3000" dirty="0" smtClean="0">
                <a:cs typeface="Arial" panose="020B0604020202020204" pitchFamily="34" charset="0"/>
              </a:rPr>
              <a:t>perfette</a:t>
            </a:r>
            <a:r>
              <a:rPr lang="it-IT" altLang="it-IT" sz="3000" dirty="0">
                <a:cs typeface="Arial" panose="020B0604020202020204" pitchFamily="34" charset="0"/>
              </a:rPr>
              <a:t>, incorruttibili </a:t>
            </a:r>
            <a:endParaRPr lang="it-IT" altLang="it-IT" sz="3000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000" dirty="0" smtClean="0">
                <a:cs typeface="Arial" panose="020B0604020202020204" pitchFamily="34" charset="0"/>
              </a:rPr>
              <a:t>che </a:t>
            </a:r>
            <a:r>
              <a:rPr lang="it-IT" altLang="it-IT" sz="3000" dirty="0">
                <a:cs typeface="Arial" panose="020B0604020202020204" pitchFamily="34" charset="0"/>
              </a:rPr>
              <a:t>pretendono di essere </a:t>
            </a:r>
            <a:endParaRPr lang="it-IT" altLang="it-IT" sz="3000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000" dirty="0" smtClean="0">
                <a:cs typeface="Arial" panose="020B0604020202020204" pitchFamily="34" charset="0"/>
              </a:rPr>
              <a:t>continuamente </a:t>
            </a:r>
            <a:r>
              <a:rPr lang="it-IT" altLang="it-IT" sz="3000" dirty="0">
                <a:cs typeface="Arial" panose="020B0604020202020204" pitchFamily="34" charset="0"/>
              </a:rPr>
              <a:t>ammirate,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000" dirty="0">
                <a:cs typeface="Arial" panose="020B0604020202020204" pitchFamily="34" charset="0"/>
              </a:rPr>
              <a:t>salutate, lodate e </a:t>
            </a:r>
            <a:r>
              <a:rPr lang="it-IT" altLang="it-IT" sz="3000" b="1" dirty="0">
                <a:cs typeface="Arial" panose="020B0604020202020204" pitchFamily="34" charset="0"/>
              </a:rPr>
              <a:t>ringraziate</a:t>
            </a:r>
            <a:r>
              <a:rPr lang="it-IT" altLang="it-IT" sz="3000" dirty="0">
                <a:cs typeface="Arial" panose="020B0604020202020204" pitchFamily="34" charset="0"/>
              </a:rPr>
              <a:t> </a:t>
            </a:r>
            <a:endParaRPr lang="it-IT" altLang="it-IT" sz="3000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000" dirty="0" smtClean="0">
                <a:cs typeface="Arial" panose="020B0604020202020204" pitchFamily="34" charset="0"/>
              </a:rPr>
              <a:t>con </a:t>
            </a:r>
            <a:r>
              <a:rPr lang="it-IT" altLang="it-IT" sz="3000" dirty="0">
                <a:cs typeface="Arial" panose="020B0604020202020204" pitchFamily="34" charset="0"/>
              </a:rPr>
              <a:t>soddisfazioni immediate e immeritate</a:t>
            </a:r>
            <a:r>
              <a:rPr lang="it-IT" altLang="it-IT" sz="3000" dirty="0" smtClean="0">
                <a:cs typeface="Arial" panose="020B0604020202020204" pitchFamily="34" charset="0"/>
              </a:rPr>
              <a:t>.</a:t>
            </a:r>
            <a:endParaRPr lang="it-IT" altLang="it-IT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1325724" y="292529"/>
            <a:ext cx="9540552" cy="20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Gli arroganti e gli altezzosi con la «puzza sotto il naso»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preferiscono frequentare </a:t>
            </a:r>
            <a:r>
              <a:rPr lang="it-IT" altLang="it-IT" sz="2800" b="1" u="sng" dirty="0">
                <a:solidFill>
                  <a:schemeClr val="bg1"/>
                </a:solidFill>
              </a:rPr>
              <a:t>solo</a:t>
            </a:r>
            <a:r>
              <a:rPr lang="it-IT" altLang="it-IT" sz="2800" dirty="0">
                <a:solidFill>
                  <a:schemeClr val="bg1"/>
                </a:solidFill>
              </a:rPr>
              <a:t> persone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che  </a:t>
            </a:r>
            <a:r>
              <a:rPr lang="it-IT" altLang="it-IT" sz="2800" b="1" dirty="0">
                <a:solidFill>
                  <a:schemeClr val="bg1"/>
                </a:solidFill>
              </a:rPr>
              <a:t>NON </a:t>
            </a:r>
            <a:r>
              <a:rPr lang="it-IT" altLang="it-IT" sz="2800" dirty="0">
                <a:solidFill>
                  <a:schemeClr val="bg1"/>
                </a:solidFill>
              </a:rPr>
              <a:t> li mettono in discussione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106" y="2434510"/>
            <a:ext cx="3887787" cy="222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524000" y="4658142"/>
            <a:ext cx="9144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</a:rPr>
              <a:t>preferiscono recintarsi per continuare a illudersi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</a:rPr>
              <a:t>di essere maggiormente «strabelli» e superiori,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0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NON reggono appena vengono messi in ridicolo…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1" name="Picture 5" descr="2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0"/>
          <a:stretch/>
        </p:blipFill>
        <p:spPr bwMode="auto">
          <a:xfrm>
            <a:off x="1699261" y="909000"/>
            <a:ext cx="879347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86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 descr="ucc0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58" y="3916726"/>
            <a:ext cx="224472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5" name="Picture 9" descr="gatto_ros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82" y="4581288"/>
            <a:ext cx="276369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Picture 10" descr="risata_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141482"/>
            <a:ext cx="116960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1991544" y="836712"/>
            <a:ext cx="8208912" cy="283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dirty="0"/>
              <a:t>Volete sapere come essere derisi e giudicati dietro le spalle?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dirty="0"/>
              <a:t>Siate narcisisti con la «puzza sotto il naso»,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dirty="0"/>
              <a:t>gonfiatevi come mongolfiere pensando di essere «strabelli»,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dirty="0"/>
              <a:t>mostratevi superiori, più importanti o strafottenti,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dirty="0"/>
              <a:t>parlate solo di voi stessi, delle vostre capacità.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19" y="2573088"/>
            <a:ext cx="1207091" cy="118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A08852A-B72A-4F44-9022-59C1BD4AA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7" y="3690692"/>
            <a:ext cx="2520000" cy="252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5891FC9-2594-436F-AB4E-0AF3DE7E1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49" y="1305288"/>
            <a:ext cx="3276000" cy="32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3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93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93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93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3215680" y="787862"/>
            <a:ext cx="5850396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42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9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chemeClr val="bg1"/>
              </a:solidFill>
            </a:endParaRPr>
          </a:p>
        </p:txBody>
      </p:sp>
      <p:pic>
        <p:nvPicPr>
          <p:cNvPr id="80899" name="Picture 5" descr="corazza ricam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86" b="9810"/>
          <a:stretch/>
        </p:blipFill>
        <p:spPr bwMode="auto">
          <a:xfrm>
            <a:off x="4857141" y="2124837"/>
            <a:ext cx="247771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32838" y="4869160"/>
            <a:ext cx="119263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bg1"/>
                </a:solidFill>
              </a:rPr>
              <a:t>Chi sono coloro che si comportano come il pulcino che non vuole uscire dal suo guscio?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bg1"/>
                </a:solidFill>
              </a:rPr>
              <a:t>«Non me ne frega nulla» è un ritornare nel proprio </a:t>
            </a:r>
            <a:r>
              <a:rPr lang="it-IT" altLang="it-IT" sz="2200" dirty="0" smtClean="0">
                <a:solidFill>
                  <a:schemeClr val="bg1"/>
                </a:solidFill>
              </a:rPr>
              <a:t>guscio, come </a:t>
            </a:r>
            <a:r>
              <a:rPr lang="it-IT" altLang="it-IT" sz="2200" dirty="0">
                <a:solidFill>
                  <a:schemeClr val="bg1"/>
                </a:solidFill>
              </a:rPr>
              <a:t>eterni bambini («pulcini») </a:t>
            </a:r>
            <a:endParaRPr lang="it-IT" altLang="it-IT" sz="2200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 smtClean="0">
                <a:solidFill>
                  <a:schemeClr val="bg1"/>
                </a:solidFill>
              </a:rPr>
              <a:t>che si «tappano le orecchie» per non ascoltare, </a:t>
            </a:r>
            <a:r>
              <a:rPr lang="it-IT" altLang="it-IT" sz="2200" b="1" dirty="0">
                <a:solidFill>
                  <a:schemeClr val="bg1"/>
                </a:solidFill>
              </a:rPr>
              <a:t>per </a:t>
            </a:r>
            <a:r>
              <a:rPr lang="it-IT" altLang="it-IT" sz="2200" b="1" dirty="0" smtClean="0">
                <a:solidFill>
                  <a:schemeClr val="bg1"/>
                </a:solidFill>
              </a:rPr>
              <a:t>non migliorare</a:t>
            </a:r>
            <a:r>
              <a:rPr lang="it-IT" altLang="it-IT" sz="2200" dirty="0">
                <a:solidFill>
                  <a:schemeClr val="bg1"/>
                </a:solidFill>
              </a:rPr>
              <a:t>, </a:t>
            </a:r>
            <a:r>
              <a:rPr lang="it-IT" altLang="it-IT" sz="2200" dirty="0" smtClean="0">
                <a:solidFill>
                  <a:schemeClr val="bg1"/>
                </a:solidFill>
              </a:rPr>
              <a:t>riconoscere e crescere</a:t>
            </a:r>
            <a:r>
              <a:rPr lang="it-IT" altLang="it-IT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1511" name="Picture 7" descr="uovo che si apre con pulci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639023"/>
            <a:ext cx="5905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55540" y="267976"/>
            <a:ext cx="828092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2800" dirty="0">
                <a:solidFill>
                  <a:schemeClr val="bg1"/>
                </a:solidFill>
              </a:rPr>
              <a:t>Vi sono coloro che davanti a una critica dicono: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3500" b="1" dirty="0">
                <a:solidFill>
                  <a:schemeClr val="bg1"/>
                </a:solidFill>
              </a:rPr>
              <a:t>“</a:t>
            </a:r>
            <a:r>
              <a:rPr lang="it-IT" altLang="it-IT" sz="3500" b="1" i="1" dirty="0">
                <a:solidFill>
                  <a:schemeClr val="bg1"/>
                </a:solidFill>
              </a:rPr>
              <a:t>Non me ne frega nulla</a:t>
            </a:r>
            <a:r>
              <a:rPr lang="it-IT" altLang="it-IT" sz="3500" b="1" i="1" dirty="0" smtClean="0">
                <a:solidFill>
                  <a:schemeClr val="bg1"/>
                </a:solidFill>
              </a:rPr>
              <a:t>…!!</a:t>
            </a:r>
            <a:r>
              <a:rPr lang="it-IT" altLang="it-IT" sz="3500" b="1" dirty="0" smtClean="0">
                <a:solidFill>
                  <a:schemeClr val="bg1"/>
                </a:solidFill>
              </a:rPr>
              <a:t>”</a:t>
            </a:r>
            <a:endParaRPr lang="it-IT" altLang="it-IT" sz="3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4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1950244" y="332656"/>
            <a:ext cx="8291513" cy="6120680"/>
          </a:xfrm>
        </p:spPr>
        <p:txBody>
          <a:bodyPr>
            <a:normAutofit fontScale="92500"/>
          </a:bodyPr>
          <a:lstStyle/>
          <a:p>
            <a:pPr algn="ctr" eaLnBrk="1" hangingPunct="1">
              <a:buFontTx/>
              <a:buNone/>
            </a:pPr>
            <a:endParaRPr lang="it-IT" altLang="it-IT" dirty="0"/>
          </a:p>
          <a:p>
            <a:pPr algn="ctr" eaLnBrk="1" hangingPunct="1"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«tappano le orecchie»</a:t>
            </a:r>
          </a:p>
          <a:p>
            <a:pPr algn="ctr" eaLnBrk="1" hangingPunct="1"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rifiutano di </a:t>
            </a:r>
            <a:r>
              <a:rPr lang="it-IT" altLang="it-IT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RICONOSCERE </a:t>
            </a:r>
          </a:p>
          <a:p>
            <a:pPr algn="ctr" eaLnBrk="1" hangingPunct="1"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loro problemi nella vita,</a:t>
            </a:r>
          </a:p>
          <a:p>
            <a:pPr algn="ctr" eaLnBrk="1" hangingPunct="1">
              <a:buFontTx/>
              <a:buNone/>
            </a:pPr>
            <a:endParaRPr lang="it-IT" altLang="it-IT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endParaRPr lang="it-IT" altLang="it-I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it-IT" altLang="it-IT" sz="8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rifiutano di migliorare per crescere!</a:t>
            </a:r>
          </a:p>
        </p:txBody>
      </p:sp>
      <p:pic>
        <p:nvPicPr>
          <p:cNvPr id="82947" name="Picture 4" descr="uovo che si apre con pulcin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140968"/>
            <a:ext cx="11366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90328" y="404664"/>
            <a:ext cx="9011344" cy="4392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Chiesi a quel pittore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che cosa stesse dipingendo,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con estrema naturalezza mi rispose:</a:t>
            </a:r>
            <a:endParaRPr lang="it-IT" alt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l’anima dei giovani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26907" y="4761371"/>
            <a:ext cx="1093818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cs typeface="Arial" panose="020B0604020202020204" pitchFamily="34" charset="0"/>
              </a:rPr>
              <a:t>Voi come la simboleggereste o la dipingereste?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9466" y="966788"/>
            <a:ext cx="961306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Il grosso sasso, freddo e massiccio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potrebbe essere il simbolo (la «corazza»)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dei </a:t>
            </a:r>
            <a:r>
              <a:rPr lang="it-IT" altLang="it-IT" sz="2800" b="1" dirty="0"/>
              <a:t>bulli </a:t>
            </a:r>
            <a:r>
              <a:rPr lang="it-IT" altLang="it-IT" sz="2800" dirty="0"/>
              <a:t>arroganti, dei «duri» e insensibili?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Potrebbe simboleggiare coloro che non si permettono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di </a:t>
            </a:r>
            <a:r>
              <a:rPr lang="it-IT" altLang="it-IT" sz="2800" b="1" dirty="0"/>
              <a:t>RICONOSCERE </a:t>
            </a:r>
            <a:r>
              <a:rPr lang="it-IT" altLang="it-IT" sz="2800" dirty="0"/>
              <a:t>quello che sono realmente?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Il «sasso» è come la grossa e fredda resistenza di coloro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che NON vogliono «aprirsi» agli altri per </a:t>
            </a:r>
            <a:r>
              <a:rPr lang="it-IT" altLang="it-IT" sz="2800" b="1" dirty="0"/>
              <a:t>AMARE </a:t>
            </a:r>
            <a:r>
              <a:rPr lang="it-IT" altLang="it-IT" sz="2800" dirty="0"/>
              <a:t>la vita?</a:t>
            </a:r>
          </a:p>
        </p:txBody>
      </p:sp>
      <p:pic>
        <p:nvPicPr>
          <p:cNvPr id="3" name="Picture 3" descr="sass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65" b="93412" l="20827" r="96784">
                        <a14:foregroundMark x1="50536" y1="21882" x2="60490" y2="28235"/>
                        <a14:foregroundMark x1="72588" y1="68706" x2="72588" y2="70353"/>
                        <a14:foregroundMark x1="72588" y1="62588" x2="73966" y2="72706"/>
                        <a14:foregroundMark x1="72894" y1="61412" x2="72894" y2="64235"/>
                        <a14:foregroundMark x1="48698" y1="84941" x2="48698" y2="85412"/>
                        <a14:foregroundMark x1="55283" y1="86118" x2="72588" y2="80000"/>
                        <a14:foregroundMark x1="77029" y1="75294" x2="77029" y2="75294"/>
                        <a14:foregroundMark x1="76570" y1="57882" x2="76570" y2="59765"/>
                        <a14:foregroundMark x1="82389" y1="73176" x2="82389" y2="73176"/>
                        <a14:foregroundMark x1="75191" y1="75294" x2="90505" y2="67529"/>
                        <a14:foregroundMark x1="79479" y1="64235" x2="88974" y2="61882"/>
                        <a14:foregroundMark x1="48698" y1="21412" x2="54977" y2="18588"/>
                        <a14:foregroundMark x1="60490" y1="25412" x2="60490" y2="25412"/>
                        <a14:foregroundMark x1="35528" y1="86118" x2="35528" y2="86118"/>
                        <a14:foregroundMark x1="36294" y1="87765" x2="54211" y2="87294"/>
                        <a14:foregroundMark x1="48698" y1="17176" x2="52527" y2="18353"/>
                        <a14:foregroundMark x1="59571" y1="23059" x2="63400" y2="27765"/>
                        <a14:backgroundMark x1="53905" y1="18353" x2="55743" y2="19294"/>
                        <a14:backgroundMark x1="64012" y1="25882" x2="64012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988" r="24228" b="5501"/>
          <a:stretch/>
        </p:blipFill>
        <p:spPr bwMode="auto">
          <a:xfrm>
            <a:off x="335360" y="260648"/>
            <a:ext cx="2349470" cy="2232000"/>
          </a:xfrm>
          <a:prstGeom prst="rect">
            <a:avLst/>
          </a:prstGeom>
          <a:gradFill>
            <a:gsLst>
              <a:gs pos="77000">
                <a:schemeClr val="bg1"/>
              </a:gs>
              <a:gs pos="98190">
                <a:srgbClr val="002060"/>
              </a:gs>
              <a:gs pos="7700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99356" y="138500"/>
            <a:ext cx="11593288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Alcuni NON</a:t>
            </a:r>
            <a:r>
              <a:rPr lang="it-IT" altLang="it-IT" sz="2800" dirty="0">
                <a:solidFill>
                  <a:schemeClr val="bg1"/>
                </a:solidFill>
              </a:rPr>
              <a:t> vogliono affrontare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le difficoltà della vita, preferiscono rinchiudersi in un fantastico castello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fatto solo di persone che li fanno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chemeClr val="bg1"/>
                </a:solidFill>
              </a:rPr>
              <a:t>sognare</a:t>
            </a:r>
            <a:r>
              <a:rPr lang="it-IT" altLang="it-IT" sz="2800" dirty="0">
                <a:solidFill>
                  <a:schemeClr val="bg1"/>
                </a:solidFill>
              </a:rPr>
              <a:t> </a:t>
            </a:r>
            <a:r>
              <a:rPr lang="it-IT" altLang="it-IT" sz="4000" b="1" dirty="0">
                <a:solidFill>
                  <a:schemeClr val="bg1"/>
                </a:solidFill>
              </a:rPr>
              <a:t>di essere importanti </a:t>
            </a:r>
          </a:p>
        </p:txBody>
      </p:sp>
      <p:pic>
        <p:nvPicPr>
          <p:cNvPr id="43013" name="Picture 5" descr="castello da sogno +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3758116"/>
            <a:ext cx="2181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30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30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3492" y="982177"/>
            <a:ext cx="9145016" cy="51244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500" dirty="0"/>
              <a:t>Chi è capace di chiedere </a:t>
            </a:r>
            <a:r>
              <a:rPr lang="it-IT" sz="3200" b="1" dirty="0"/>
              <a:t>scusa</a:t>
            </a:r>
            <a:r>
              <a:rPr lang="it-IT" sz="2500" dirty="0"/>
              <a:t> dei propri errori o sbagli?</a:t>
            </a:r>
          </a:p>
          <a:p>
            <a:pPr algn="ctr">
              <a:lnSpc>
                <a:spcPct val="150000"/>
              </a:lnSpc>
            </a:pPr>
            <a:r>
              <a:rPr lang="it-IT" sz="2500" dirty="0"/>
              <a:t>Il narcisista non sopporta la sconfitta o di essere nel torto.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Da dove può dipendere la difficoltà </a:t>
            </a:r>
          </a:p>
          <a:p>
            <a:pPr algn="ctr">
              <a:lnSpc>
                <a:spcPct val="150000"/>
              </a:lnSpc>
            </a:pPr>
            <a:r>
              <a:rPr lang="it-IT" sz="3200" b="1" dirty="0"/>
              <a:t>di CHIEDERE SCUSA?</a:t>
            </a:r>
            <a:r>
              <a:rPr lang="it-IT" sz="32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200" b="1" dirty="0"/>
              <a:t>di PERDONARE?</a:t>
            </a:r>
          </a:p>
          <a:p>
            <a:pPr algn="ctr">
              <a:lnSpc>
                <a:spcPct val="150000"/>
              </a:lnSpc>
            </a:pPr>
            <a:endParaRPr lang="it-IT" sz="800" b="1" dirty="0"/>
          </a:p>
          <a:p>
            <a:pPr algn="ctr">
              <a:lnSpc>
                <a:spcPct val="150000"/>
              </a:lnSpc>
            </a:pPr>
            <a:r>
              <a:rPr lang="it-IT" sz="2800" b="1" dirty="0"/>
              <a:t>Il narcisismo origina ORGOGLIO, SUPERBIA 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e mancanza di umiltà </a:t>
            </a:r>
          </a:p>
        </p:txBody>
      </p:sp>
    </p:spTree>
    <p:extLst>
      <p:ext uri="{BB962C8B-B14F-4D97-AF65-F5344CB8AC3E}">
        <p14:creationId xmlns:p14="http://schemas.microsoft.com/office/powerpoint/2010/main" val="10954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20000"/>
                <a:lumOff val="80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r="56427" b="3437"/>
          <a:stretch/>
        </p:blipFill>
        <p:spPr>
          <a:xfrm>
            <a:off x="983432" y="2267136"/>
            <a:ext cx="4464496" cy="44644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11037" b="3437"/>
          <a:stretch/>
        </p:blipFill>
        <p:spPr>
          <a:xfrm>
            <a:off x="6888088" y="2267136"/>
            <a:ext cx="4773401" cy="446449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02966" y="548680"/>
            <a:ext cx="107860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/>
              <a:t>Narra il vangelo di Luca (17,11-19) che Gesù guarì 10 lebbrosi</a:t>
            </a:r>
          </a:p>
          <a:p>
            <a:pPr algn="ctr">
              <a:lnSpc>
                <a:spcPct val="150000"/>
              </a:lnSpc>
            </a:pPr>
            <a:r>
              <a:rPr lang="it-IT" sz="2800" b="1" dirty="0"/>
              <a:t>ma solo uno tornò indietro a ringraziarlo…! </a:t>
            </a:r>
            <a:r>
              <a:rPr lang="it-IT" sz="2800" b="1" dirty="0" smtClean="0"/>
              <a:t>Perché solo uno?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223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3492" y="2060581"/>
            <a:ext cx="9145016" cy="16516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/>
              <a:t>Da dove può dipendere la difficoltà </a:t>
            </a:r>
          </a:p>
          <a:p>
            <a:pPr algn="ctr">
              <a:lnSpc>
                <a:spcPct val="150000"/>
              </a:lnSpc>
            </a:pPr>
            <a:r>
              <a:rPr lang="it-IT" sz="3600" b="1" dirty="0"/>
              <a:t>di RINGRAZIARE?</a:t>
            </a:r>
          </a:p>
        </p:txBody>
      </p:sp>
    </p:spTree>
    <p:extLst>
      <p:ext uri="{BB962C8B-B14F-4D97-AF65-F5344CB8AC3E}">
        <p14:creationId xmlns:p14="http://schemas.microsoft.com/office/powerpoint/2010/main" val="34585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57654" y="889844"/>
            <a:ext cx="9276692" cy="4824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000000"/>
                </a:solidFill>
                <a:cs typeface="Arial" panose="020B0604020202020204" pitchFamily="34" charset="0"/>
              </a:rPr>
              <a:t>«Io non gli devo niente, il merito è solo mio!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000000"/>
                </a:solidFill>
                <a:cs typeface="Arial" panose="020B0604020202020204" pitchFamily="34" charset="0"/>
              </a:rPr>
              <a:t>Anzi è lui che dovrebbe ringraziarmi» </a:t>
            </a:r>
          </a:p>
          <a:p>
            <a:pPr>
              <a:lnSpc>
                <a:spcPct val="150000"/>
              </a:lnSpc>
            </a:pPr>
            <a:endParaRPr lang="it-IT" sz="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900" dirty="0">
                <a:solidFill>
                  <a:srgbClr val="000000"/>
                </a:solidFill>
                <a:cs typeface="Arial" panose="020B0604020202020204" pitchFamily="34" charset="0"/>
              </a:rPr>
              <a:t>L’ingratitudine è anche l’atteggiamento delle persone che ritengono </a:t>
            </a:r>
            <a:r>
              <a:rPr lang="it-IT" sz="1900" b="1" dirty="0">
                <a:solidFill>
                  <a:srgbClr val="000000"/>
                </a:solidFill>
                <a:cs typeface="Arial" panose="020B0604020202020204" pitchFamily="34" charset="0"/>
              </a:rPr>
              <a:t>sia tutto dovuto </a:t>
            </a:r>
            <a:r>
              <a:rPr lang="it-IT" sz="1900" dirty="0">
                <a:solidFill>
                  <a:srgbClr val="000000"/>
                </a:solidFill>
                <a:cs typeface="Arial" panose="020B0604020202020204" pitchFamily="34" charset="0"/>
              </a:rPr>
              <a:t>e sostengono di fare sempre tutto da sole, che il merito è solo loro, del loro lavoro, </a:t>
            </a:r>
          </a:p>
          <a:p>
            <a:pPr>
              <a:lnSpc>
                <a:spcPct val="150000"/>
              </a:lnSpc>
            </a:pPr>
            <a:r>
              <a:rPr lang="it-IT" sz="1900" dirty="0">
                <a:solidFill>
                  <a:srgbClr val="000000"/>
                </a:solidFill>
                <a:cs typeface="Arial" panose="020B0604020202020204" pitchFamily="34" charset="0"/>
              </a:rPr>
              <a:t>e che nella vita non hanno mai avuto bisogno di niente e di nessuno, dimenticando o addirittura tradendo coloro che li hanno aiutati.</a:t>
            </a:r>
          </a:p>
          <a:p>
            <a:pPr>
              <a:lnSpc>
                <a:spcPct val="150000"/>
              </a:lnSpc>
            </a:pPr>
            <a:endParaRPr lang="it-IT" sz="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900" dirty="0">
                <a:solidFill>
                  <a:srgbClr val="000000"/>
                </a:solidFill>
                <a:cs typeface="Arial" panose="020B0604020202020204" pitchFamily="34" charset="0"/>
              </a:rPr>
              <a:t>Sono soprattutto le persone narcisistiche, quelle che fanno più fatica a dire "grazie", perché vivono il ringraziamento come sottomissione all' altro, per cui iniziano a convincersi che il dono ricevuto sia soltanto </a:t>
            </a:r>
            <a:r>
              <a:rPr lang="it-IT" sz="1900" b="1" dirty="0">
                <a:solidFill>
                  <a:srgbClr val="000000"/>
                </a:solidFill>
                <a:cs typeface="Arial" panose="020B0604020202020204" pitchFamily="34" charset="0"/>
              </a:rPr>
              <a:t>un atto dovuto </a:t>
            </a:r>
            <a:r>
              <a:rPr lang="it-IT" sz="1900" dirty="0">
                <a:solidFill>
                  <a:srgbClr val="000000"/>
                </a:solidFill>
                <a:cs typeface="Arial" panose="020B0604020202020204" pitchFamily="34" charset="0"/>
              </a:rPr>
              <a:t>che meritavano. 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FDE809B-D1D3-47C3-918A-F394C96F1F75}"/>
              </a:ext>
            </a:extLst>
          </p:cNvPr>
          <p:cNvCxnSpPr/>
          <p:nvPr/>
        </p:nvCxnSpPr>
        <p:spPr>
          <a:xfrm>
            <a:off x="8832304" y="2780928"/>
            <a:ext cx="18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8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63452" y="1259175"/>
            <a:ext cx="98650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dirty="0"/>
              <a:t>La nostra scontentezza </a:t>
            </a:r>
          </a:p>
          <a:p>
            <a:pPr algn="ctr">
              <a:lnSpc>
                <a:spcPct val="150000"/>
              </a:lnSpc>
            </a:pPr>
            <a:r>
              <a:rPr lang="it-IT" sz="4400" dirty="0"/>
              <a:t>per le cose che non abbiamo </a:t>
            </a:r>
          </a:p>
          <a:p>
            <a:pPr algn="ctr">
              <a:lnSpc>
                <a:spcPct val="150000"/>
              </a:lnSpc>
            </a:pPr>
            <a:endParaRPr lang="it-IT" sz="800" b="1" dirty="0"/>
          </a:p>
          <a:p>
            <a:pPr algn="ctr">
              <a:lnSpc>
                <a:spcPct val="150000"/>
              </a:lnSpc>
            </a:pPr>
            <a:r>
              <a:rPr lang="it-IT" sz="4400" b="1" dirty="0"/>
              <a:t>deriva dalla nostra ingratitudine </a:t>
            </a:r>
          </a:p>
          <a:p>
            <a:pPr algn="ctr">
              <a:lnSpc>
                <a:spcPct val="150000"/>
              </a:lnSpc>
            </a:pPr>
            <a:r>
              <a:rPr lang="it-IT" sz="4400" dirty="0"/>
              <a:t>per le cose che abbiamo</a:t>
            </a:r>
          </a:p>
        </p:txBody>
      </p:sp>
    </p:spTree>
    <p:extLst>
      <p:ext uri="{BB962C8B-B14F-4D97-AF65-F5344CB8AC3E}">
        <p14:creationId xmlns:p14="http://schemas.microsoft.com/office/powerpoint/2010/main" val="8759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1"/>
            </a:gs>
            <a:gs pos="96000">
              <a:schemeClr val="bg1"/>
            </a:gs>
            <a:gs pos="98190">
              <a:srgbClr val="002060"/>
            </a:gs>
            <a:gs pos="100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27648" y="1677239"/>
            <a:ext cx="6336704" cy="3831818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it-IT" sz="3600" b="1" dirty="0"/>
              <a:t>È molto più difficile </a:t>
            </a:r>
          </a:p>
          <a:p>
            <a:pPr lvl="2">
              <a:lnSpc>
                <a:spcPct val="150000"/>
              </a:lnSpc>
            </a:pPr>
            <a:r>
              <a:rPr lang="it-IT" sz="3600" b="1" dirty="0"/>
              <a:t>essere capiti </a:t>
            </a:r>
          </a:p>
          <a:p>
            <a:pPr lvl="2">
              <a:lnSpc>
                <a:spcPct val="150000"/>
              </a:lnSpc>
            </a:pPr>
            <a:r>
              <a:rPr lang="it-IT" sz="3600" b="1" dirty="0"/>
              <a:t>facendo del bene, </a:t>
            </a:r>
          </a:p>
          <a:p>
            <a:pPr lvl="2">
              <a:lnSpc>
                <a:spcPct val="150000"/>
              </a:lnSpc>
            </a:pPr>
            <a:r>
              <a:rPr lang="it-IT" sz="3600" b="1" dirty="0"/>
              <a:t>che del male.  </a:t>
            </a:r>
          </a:p>
          <a:p>
            <a:pPr algn="r">
              <a:lnSpc>
                <a:spcPct val="150000"/>
              </a:lnSpc>
            </a:pPr>
            <a:r>
              <a:rPr lang="it-IT" dirty="0"/>
              <a:t>F. De </a:t>
            </a:r>
            <a:r>
              <a:rPr lang="it-IT" dirty="0" err="1"/>
              <a:t>Andrè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997878" y="5661248"/>
            <a:ext cx="2196244" cy="707886"/>
          </a:xfrm>
          <a:prstGeom prst="rect">
            <a:avLst/>
          </a:prstGeom>
          <a:solidFill>
            <a:srgbClr val="FFFFE7"/>
          </a:solidFill>
        </p:spPr>
        <p:txBody>
          <a:bodyPr wrap="square">
            <a:spAutoFit/>
          </a:bodyPr>
          <a:lstStyle/>
          <a:p>
            <a:r>
              <a:rPr lang="it-IT" sz="4000" b="1" dirty="0"/>
              <a:t>Perché?</a:t>
            </a:r>
          </a:p>
        </p:txBody>
      </p:sp>
    </p:spTree>
    <p:extLst>
      <p:ext uri="{BB962C8B-B14F-4D97-AF65-F5344CB8AC3E}">
        <p14:creationId xmlns:p14="http://schemas.microsoft.com/office/powerpoint/2010/main" val="1986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FF3300"/>
            </a:gs>
            <a:gs pos="77000">
              <a:schemeClr val="bg1">
                <a:lumMod val="7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9466" y="1034147"/>
            <a:ext cx="961306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Preferite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essere </a:t>
            </a:r>
            <a:r>
              <a:rPr lang="it-IT" altLang="it-IT" sz="3600" b="1" dirty="0" smtClean="0"/>
              <a:t>TEMUTI</a:t>
            </a:r>
            <a:r>
              <a:rPr lang="it-IT" altLang="it-IT" sz="3600" dirty="0" smtClean="0"/>
              <a:t> o </a:t>
            </a:r>
            <a:r>
              <a:rPr lang="it-IT" altLang="it-IT" sz="3600" b="1" dirty="0" smtClean="0"/>
              <a:t>AMATI</a:t>
            </a:r>
            <a:r>
              <a:rPr lang="it-IT" altLang="it-IT" sz="3600" dirty="0" smtClean="0"/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dalle </a:t>
            </a:r>
            <a:r>
              <a:rPr lang="it-IT" altLang="it-IT" sz="3600" dirty="0"/>
              <a:t>persone che incontrate?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Meglio che la gente abbia paura di voi, oppure vi ami?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4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BULLO </a:t>
            </a:r>
            <a:r>
              <a:rPr lang="it-IT" altLang="it-IT" sz="2400" dirty="0"/>
              <a:t>tende a preferire di essere temuto piuttosto che amato!</a:t>
            </a:r>
          </a:p>
        </p:txBody>
      </p:sp>
      <p:pic>
        <p:nvPicPr>
          <p:cNvPr id="3" name="Picture 3" descr="sass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65" b="93412" l="20827" r="96784">
                        <a14:foregroundMark x1="50536" y1="21882" x2="60490" y2="28235"/>
                        <a14:foregroundMark x1="72588" y1="68706" x2="72588" y2="70353"/>
                        <a14:foregroundMark x1="72588" y1="62588" x2="73966" y2="72706"/>
                        <a14:foregroundMark x1="72894" y1="61412" x2="72894" y2="64235"/>
                        <a14:foregroundMark x1="48698" y1="84941" x2="48698" y2="85412"/>
                        <a14:foregroundMark x1="55283" y1="86118" x2="72588" y2="80000"/>
                        <a14:foregroundMark x1="77029" y1="75294" x2="77029" y2="75294"/>
                        <a14:foregroundMark x1="76570" y1="57882" x2="76570" y2="59765"/>
                        <a14:foregroundMark x1="82389" y1="73176" x2="82389" y2="73176"/>
                        <a14:foregroundMark x1="75191" y1="75294" x2="90505" y2="67529"/>
                        <a14:foregroundMark x1="79479" y1="64235" x2="88974" y2="61882"/>
                        <a14:foregroundMark x1="48698" y1="21412" x2="54977" y2="18588"/>
                        <a14:foregroundMark x1="60490" y1="25412" x2="60490" y2="25412"/>
                        <a14:foregroundMark x1="35528" y1="86118" x2="35528" y2="86118"/>
                        <a14:foregroundMark x1="36294" y1="87765" x2="54211" y2="87294"/>
                        <a14:foregroundMark x1="48698" y1="17176" x2="52527" y2="18353"/>
                        <a14:foregroundMark x1="59571" y1="23059" x2="63400" y2="27765"/>
                        <a14:backgroundMark x1="53905" y1="18353" x2="55743" y2="19294"/>
                        <a14:backgroundMark x1="64012" y1="25882" x2="64012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988" r="24228" b="5501"/>
          <a:stretch/>
        </p:blipFill>
        <p:spPr bwMode="auto">
          <a:xfrm>
            <a:off x="335360" y="260648"/>
            <a:ext cx="2349470" cy="2232000"/>
          </a:xfrm>
          <a:prstGeom prst="rect">
            <a:avLst/>
          </a:prstGeom>
          <a:gradFill>
            <a:gsLst>
              <a:gs pos="77000">
                <a:schemeClr val="bg1"/>
              </a:gs>
              <a:gs pos="98190">
                <a:srgbClr val="C00000"/>
              </a:gs>
              <a:gs pos="7700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45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FF3300"/>
            </a:gs>
            <a:gs pos="77000">
              <a:schemeClr val="bg1">
                <a:lumMod val="7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964541" y="1463077"/>
            <a:ext cx="8262918" cy="39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La </a:t>
            </a:r>
            <a:r>
              <a:rPr lang="it-IT" altLang="it-IT" sz="3600" b="1" dirty="0"/>
              <a:t>PAURA</a:t>
            </a:r>
            <a:r>
              <a:rPr lang="it-IT" altLang="it-IT" sz="3600" dirty="0"/>
              <a:t> genera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obbedienza e sottomissione!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9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Chi ama essere temuto,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 ama </a:t>
            </a:r>
            <a:r>
              <a:rPr lang="it-IT" altLang="it-IT" sz="3600" b="1" u="sng" dirty="0"/>
              <a:t>avere</a:t>
            </a:r>
            <a:r>
              <a:rPr lang="it-IT" altLang="it-IT" sz="3600" dirty="0"/>
              <a:t> tanti soldatini obbedienti!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</p:txBody>
      </p:sp>
      <p:pic>
        <p:nvPicPr>
          <p:cNvPr id="3" name="Picture 3" descr="sass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65" b="93412" l="20827" r="96784">
                        <a14:foregroundMark x1="50536" y1="21882" x2="60490" y2="28235"/>
                        <a14:foregroundMark x1="72588" y1="68706" x2="72588" y2="70353"/>
                        <a14:foregroundMark x1="72588" y1="62588" x2="73966" y2="72706"/>
                        <a14:foregroundMark x1="72894" y1="61412" x2="72894" y2="64235"/>
                        <a14:foregroundMark x1="48698" y1="84941" x2="48698" y2="85412"/>
                        <a14:foregroundMark x1="55283" y1="86118" x2="72588" y2="80000"/>
                        <a14:foregroundMark x1="77029" y1="75294" x2="77029" y2="75294"/>
                        <a14:foregroundMark x1="76570" y1="57882" x2="76570" y2="59765"/>
                        <a14:foregroundMark x1="82389" y1="73176" x2="82389" y2="73176"/>
                        <a14:foregroundMark x1="75191" y1="75294" x2="90505" y2="67529"/>
                        <a14:foregroundMark x1="79479" y1="64235" x2="88974" y2="61882"/>
                        <a14:foregroundMark x1="48698" y1="21412" x2="54977" y2="18588"/>
                        <a14:foregroundMark x1="60490" y1="25412" x2="60490" y2="25412"/>
                        <a14:foregroundMark x1="35528" y1="86118" x2="35528" y2="86118"/>
                        <a14:foregroundMark x1="36294" y1="87765" x2="54211" y2="87294"/>
                        <a14:foregroundMark x1="48698" y1="17176" x2="52527" y2="18353"/>
                        <a14:foregroundMark x1="59571" y1="23059" x2="63400" y2="27765"/>
                        <a14:backgroundMark x1="53905" y1="18353" x2="55743" y2="19294"/>
                        <a14:backgroundMark x1="64012" y1="25882" x2="64012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988" r="24228" b="5501"/>
          <a:stretch/>
        </p:blipFill>
        <p:spPr bwMode="auto">
          <a:xfrm>
            <a:off x="335360" y="260648"/>
            <a:ext cx="2349470" cy="2232000"/>
          </a:xfrm>
          <a:prstGeom prst="rect">
            <a:avLst/>
          </a:prstGeom>
          <a:gradFill>
            <a:gsLst>
              <a:gs pos="77000">
                <a:schemeClr val="bg1"/>
              </a:gs>
              <a:gs pos="98190">
                <a:srgbClr val="C00000"/>
              </a:gs>
              <a:gs pos="7700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6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27448" y="764704"/>
            <a:ext cx="4320480" cy="36591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Ecco come ha dipinto</a:t>
            </a:r>
            <a:br>
              <a:rPr lang="it-IT" alt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L’ANIMA</a:t>
            </a:r>
            <a:br>
              <a:rPr lang="it-IT" alt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degli adolescenti</a:t>
            </a:r>
            <a:endParaRPr lang="it-IT" alt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IC02079  clown oval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488">
                        <a14:foregroundMark x1="81212" y1="19588" x2="90342" y2="34845"/>
                        <a14:foregroundMark x1="81475" y1="19244" x2="87621" y2="27698"/>
                        <a14:foregroundMark x1="90167" y1="35876" x2="90167" y2="35876"/>
                        <a14:foregroundMark x1="90342" y1="36838" x2="90342" y2="36838"/>
                        <a14:foregroundMark x1="91659" y1="56770" x2="91659" y2="56770"/>
                        <a14:foregroundMark x1="92274" y1="56082" x2="92274" y2="56082"/>
                        <a14:foregroundMark x1="91220" y1="58625" x2="91220" y2="58625"/>
                        <a14:foregroundMark x1="28007" y1="91203" x2="28007" y2="91203"/>
                        <a14:foregroundMark x1="29675" y1="91340" x2="30290" y2="92027"/>
                        <a14:foregroundMark x1="17384" y1="17938" x2="12730" y2="23918"/>
                        <a14:backgroundMark x1="63828" y1="94021" x2="63828" y2="9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120" y="354014"/>
            <a:ext cx="4735512" cy="6048375"/>
          </a:xfr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03388" y="5516564"/>
            <a:ext cx="33845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solidFill>
                  <a:schemeClr val="tx2"/>
                </a:solidFill>
              </a:rPr>
              <a:t/>
            </a:r>
            <a:br>
              <a:rPr lang="it-IT" altLang="it-IT" sz="800" dirty="0">
                <a:solidFill>
                  <a:schemeClr val="tx2"/>
                </a:solidFill>
              </a:rPr>
            </a:br>
            <a:r>
              <a:rPr lang="it-IT" altLang="it-IT" sz="800" dirty="0">
                <a:solidFill>
                  <a:schemeClr val="tx2"/>
                </a:solidFill>
              </a:rPr>
              <a:t/>
            </a:r>
            <a:br>
              <a:rPr lang="it-IT" altLang="it-IT" sz="800" dirty="0">
                <a:solidFill>
                  <a:schemeClr val="tx2"/>
                </a:solidFill>
              </a:rPr>
            </a:br>
            <a:r>
              <a:rPr lang="it-IT" altLang="it-IT" sz="1800" dirty="0">
                <a:solidFill>
                  <a:schemeClr val="bg1"/>
                </a:solidFill>
              </a:rPr>
              <a:t>Carboni Antonio “CarbAntony”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</a:rPr>
              <a:t>Il clown adolescente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74C677-B754-428E-AAFB-ECAFCA456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8625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FF3300"/>
            </a:gs>
            <a:gs pos="77000">
              <a:schemeClr val="bg1">
                <a:lumMod val="7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9466" y="735956"/>
            <a:ext cx="961306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36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Preferite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essere </a:t>
            </a:r>
            <a:r>
              <a:rPr lang="it-IT" altLang="it-IT" sz="3600" b="1" dirty="0"/>
              <a:t>SUPERIORI</a:t>
            </a:r>
            <a:r>
              <a:rPr lang="it-IT" altLang="it-IT" sz="3600" dirty="0"/>
              <a:t> o </a:t>
            </a:r>
            <a:r>
              <a:rPr lang="it-IT" altLang="it-IT" sz="3600" b="1" dirty="0"/>
              <a:t>INFERIORI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agli altri?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36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Oppure alla PARI?</a:t>
            </a:r>
            <a:endParaRPr lang="it-IT" altLang="it-IT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</p:txBody>
      </p:sp>
      <p:pic>
        <p:nvPicPr>
          <p:cNvPr id="3" name="Picture 3" descr="sass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65" b="93412" l="20827" r="96784">
                        <a14:foregroundMark x1="50536" y1="21882" x2="60490" y2="28235"/>
                        <a14:foregroundMark x1="72588" y1="68706" x2="72588" y2="70353"/>
                        <a14:foregroundMark x1="72588" y1="62588" x2="73966" y2="72706"/>
                        <a14:foregroundMark x1="72894" y1="61412" x2="72894" y2="64235"/>
                        <a14:foregroundMark x1="48698" y1="84941" x2="48698" y2="85412"/>
                        <a14:foregroundMark x1="55283" y1="86118" x2="72588" y2="80000"/>
                        <a14:foregroundMark x1="77029" y1="75294" x2="77029" y2="75294"/>
                        <a14:foregroundMark x1="76570" y1="57882" x2="76570" y2="59765"/>
                        <a14:foregroundMark x1="82389" y1="73176" x2="82389" y2="73176"/>
                        <a14:foregroundMark x1="75191" y1="75294" x2="90505" y2="67529"/>
                        <a14:foregroundMark x1="79479" y1="64235" x2="88974" y2="61882"/>
                        <a14:foregroundMark x1="48698" y1="21412" x2="54977" y2="18588"/>
                        <a14:foregroundMark x1="60490" y1="25412" x2="60490" y2="25412"/>
                        <a14:foregroundMark x1="35528" y1="86118" x2="35528" y2="86118"/>
                        <a14:foregroundMark x1="36294" y1="87765" x2="54211" y2="87294"/>
                        <a14:foregroundMark x1="48698" y1="17176" x2="52527" y2="18353"/>
                        <a14:foregroundMark x1="59571" y1="23059" x2="63400" y2="27765"/>
                        <a14:backgroundMark x1="53905" y1="18353" x2="55743" y2="19294"/>
                        <a14:backgroundMark x1="64012" y1="25882" x2="64012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988" r="24228" b="5501"/>
          <a:stretch/>
        </p:blipFill>
        <p:spPr bwMode="auto">
          <a:xfrm>
            <a:off x="335360" y="260648"/>
            <a:ext cx="2349470" cy="2232000"/>
          </a:xfrm>
          <a:prstGeom prst="rect">
            <a:avLst/>
          </a:prstGeom>
          <a:gradFill>
            <a:gsLst>
              <a:gs pos="77000">
                <a:schemeClr val="bg1"/>
              </a:gs>
              <a:gs pos="98190">
                <a:srgbClr val="C00000"/>
              </a:gs>
              <a:gs pos="77000">
                <a:schemeClr val="accent1">
                  <a:lumMod val="45000"/>
                  <a:lumOff val="55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3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FF3300"/>
            </a:gs>
            <a:gs pos="77000">
              <a:schemeClr val="bg1">
                <a:lumMod val="7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712513" y="1151454"/>
            <a:ext cx="876697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Preferite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essere </a:t>
            </a:r>
            <a:r>
              <a:rPr lang="it-IT" altLang="it-IT" sz="3600" b="1" dirty="0"/>
              <a:t>INVIDIATI</a:t>
            </a:r>
            <a:r>
              <a:rPr lang="it-IT" altLang="it-IT" sz="3600" dirty="0"/>
              <a:t> o </a:t>
            </a:r>
            <a:r>
              <a:rPr lang="it-IT" altLang="it-IT" sz="3600" b="1" dirty="0"/>
              <a:t>AMATI</a:t>
            </a:r>
            <a:r>
              <a:rPr lang="it-IT" altLang="it-IT" sz="3600" dirty="0"/>
              <a:t>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400" dirty="0"/>
              <a:t>Meglio che la gente sia invidiosa di voi, oppure vi ami? </a:t>
            </a:r>
            <a:endParaRPr lang="it-IT" altLang="it-IT" sz="2400" dirty="0" smtClean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400" dirty="0" smtClean="0"/>
              <a:t>I </a:t>
            </a:r>
            <a:r>
              <a:rPr lang="it-IT" altLang="it-IT" sz="2400" b="1" dirty="0"/>
              <a:t>narcisisti</a:t>
            </a:r>
            <a:r>
              <a:rPr lang="it-IT" altLang="it-IT" sz="2400" dirty="0"/>
              <a:t> amano essere invidiati.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1200" b="1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La BIBBIA </a:t>
            </a:r>
            <a:r>
              <a:rPr lang="it-IT" altLang="it-IT" sz="2400" dirty="0"/>
              <a:t>insegna che per invidia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/>
              <a:t>l’uomo è capace di uccidere suo fratello es. </a:t>
            </a:r>
            <a:r>
              <a:rPr lang="it-IT" altLang="it-IT" sz="2400" b="1" dirty="0"/>
              <a:t>Caino </a:t>
            </a:r>
            <a:r>
              <a:rPr lang="it-IT" altLang="it-IT" sz="2400" dirty="0"/>
              <a:t>e</a:t>
            </a:r>
            <a:r>
              <a:rPr lang="it-IT" altLang="it-IT" sz="2400" b="1" dirty="0"/>
              <a:t> Abele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40963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25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250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9466" y="320457"/>
            <a:ext cx="9613068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3600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In realtà, nel nostro inconscio,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 dirty="0"/>
              <a:t>(la zona meno riconosciuta e consapevole)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a nessuno dispiace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/>
              <a:t>e</a:t>
            </a:r>
            <a:r>
              <a:rPr lang="it-IT" altLang="it-IT" sz="3600" dirty="0" smtClean="0"/>
              <a:t>ssere un po’ </a:t>
            </a:r>
            <a:r>
              <a:rPr lang="it-IT" altLang="it-IT" sz="3600" b="1" dirty="0"/>
              <a:t>SUPERIORI</a:t>
            </a:r>
            <a:r>
              <a:rPr lang="it-IT" altLang="it-IT" sz="3600" dirty="0"/>
              <a:t> agli altri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 smtClean="0"/>
              <a:t>e un po’ </a:t>
            </a:r>
            <a:r>
              <a:rPr lang="it-IT" altLang="it-IT" sz="3600" dirty="0"/>
              <a:t>invidiati dagli altri….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8433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FCEFD2"/>
            </a:gs>
            <a:gs pos="61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250" y1="34259" x2="21500" y2="44444"/>
                        <a14:foregroundMark x1="2250" y1="67593" x2="4000" y2="73765"/>
                        <a14:foregroundMark x1="81750" y1="8333" x2="87000" y2="16358"/>
                        <a14:foregroundMark x1="97250" y1="10494" x2="88500" y2="23765"/>
                        <a14:foregroundMark x1="93250" y1="36111" x2="94000" y2="38889"/>
                        <a14:foregroundMark x1="55250" y1="5556" x2="57750" y2="11420"/>
                        <a14:foregroundMark x1="8500" y1="26235" x2="5500" y2="33951"/>
                        <a14:foregroundMark x1="91250" y1="33025" x2="92750" y2="44136"/>
                        <a14:foregroundMark x1="68750" y1="71296" x2="66000" y2="82716"/>
                        <a14:foregroundMark x1="89000" y1="31481" x2="87500" y2="33642"/>
                        <a14:foregroundMark x1="91250" y1="29321" x2="92250" y2="33642"/>
                        <a14:foregroundMark x1="16250" y1="35185" x2="16250" y2="45988"/>
                        <a14:foregroundMark x1="19250" y1="47840" x2="19250" y2="47840"/>
                        <a14:backgroundMark x1="61000" y1="2160" x2="63500" y2="5556"/>
                        <a14:backgroundMark x1="62500" y1="12654" x2="62500" y2="12654"/>
                        <a14:backgroundMark x1="85000" y1="44444" x2="87750" y2="36728"/>
                        <a14:backgroundMark x1="84250" y1="44753" x2="84250" y2="44753"/>
                        <a14:backgroundMark x1="65250" y1="54012" x2="67750" y2="58333"/>
                        <a14:backgroundMark x1="60500" y1="9259" x2="60500" y2="9259"/>
                        <a14:backgroundMark x1="61500" y1="14506" x2="61500" y2="14506"/>
                        <a14:backgroundMark x1="65000" y1="51235" x2="65000" y2="51235"/>
                        <a14:backgroundMark x1="70750" y1="1543" x2="66500" y2="6173"/>
                        <a14:backgroundMark x1="72750" y1="2160" x2="72750" y2="2160"/>
                        <a14:backgroundMark x1="74750" y1="1852" x2="74750" y2="1852"/>
                        <a14:backgroundMark x1="89500" y1="35802" x2="89500" y2="35802"/>
                        <a14:backgroundMark x1="19250" y1="50617" x2="19250" y2="50617"/>
                        <a14:backgroundMark x1="75750" y1="1543" x2="75750" y2="1543"/>
                        <a14:backgroundMark x1="59250" y1="25000" x2="59250" y2="25000"/>
                        <a14:backgroundMark x1="60250" y1="26543" x2="63250" y2="25926"/>
                        <a14:backgroundMark x1="58000" y1="25309" x2="58000" y2="25309"/>
                        <a14:backgroundMark x1="78000" y1="1852" x2="78000" y2="1852"/>
                        <a14:backgroundMark x1="79500" y1="1852" x2="79500" y2="1852"/>
                        <a14:backgroundMark x1="80750" y1="1235" x2="80750" y2="1235"/>
                        <a14:backgroundMark x1="90750" y1="33333" x2="90750" y2="33333"/>
                        <a14:backgroundMark x1="89000" y1="34259" x2="89000" y2="34259"/>
                        <a14:backgroundMark x1="90000" y1="32407" x2="90000" y2="32407"/>
                        <a14:backgroundMark x1="90500" y1="31481" x2="90500" y2="31481"/>
                        <a14:backgroundMark x1="90500" y1="30247" x2="90500" y2="30247"/>
                        <a14:backgroundMark x1="17000" y1="42593" x2="17000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666658" cy="37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737822" y="332656"/>
            <a:ext cx="4716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/>
              <a:t>BIBBIA: Genesi 4,1 - 13</a:t>
            </a:r>
          </a:p>
        </p:txBody>
      </p:sp>
      <p:sp>
        <p:nvSpPr>
          <p:cNvPr id="5" name="Rettangolo 4"/>
          <p:cNvSpPr/>
          <p:nvPr/>
        </p:nvSpPr>
        <p:spPr>
          <a:xfrm>
            <a:off x="4079776" y="1162865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Il pastore </a:t>
            </a:r>
            <a:r>
              <a:rPr lang="it-IT" sz="2400" b="1" dirty="0"/>
              <a:t>Abele</a:t>
            </a:r>
            <a:r>
              <a:rPr lang="it-IT" sz="2400" dirty="0"/>
              <a:t> offre a Dio un agnello,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il fratello agricoltore </a:t>
            </a:r>
            <a:r>
              <a:rPr lang="it-IT" sz="2400" b="1" dirty="0"/>
              <a:t>Caino</a:t>
            </a:r>
            <a:r>
              <a:rPr lang="it-IT" sz="2400" dirty="0"/>
              <a:t> offre le verdure dei campi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Dio gradì l’agnello e non le verdure!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Caino dall’invidia uccise il fratello Abele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32" y="3471189"/>
            <a:ext cx="3069135" cy="3240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503712" y="2724461"/>
            <a:ext cx="1162946" cy="746727"/>
          </a:xfrm>
          <a:prstGeom prst="rect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67408" y="2276872"/>
            <a:ext cx="1152128" cy="616219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67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FCEFD2"/>
            </a:gs>
            <a:gs pos="61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29737" y="1628800"/>
            <a:ext cx="9932527" cy="182492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/>
              <a:t>La BIBBIA insegna che per invidia </a:t>
            </a:r>
          </a:p>
          <a:p>
            <a:pPr algn="ctr">
              <a:lnSpc>
                <a:spcPct val="150000"/>
              </a:lnSpc>
            </a:pPr>
            <a:r>
              <a:rPr lang="it-IT" sz="4000" b="1" dirty="0"/>
              <a:t>l’uomo è capace di uccidere suo fratello</a:t>
            </a:r>
          </a:p>
        </p:txBody>
      </p:sp>
    </p:spTree>
    <p:extLst>
      <p:ext uri="{BB962C8B-B14F-4D97-AF65-F5344CB8AC3E}">
        <p14:creationId xmlns:p14="http://schemas.microsoft.com/office/powerpoint/2010/main" val="199340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869B62-03E7-4032-AA56-AEFC2555B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4" y="571342"/>
            <a:ext cx="5617099" cy="6084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93DE6D4-57FD-421E-AFCB-ABD0414EB55E}"/>
              </a:ext>
            </a:extLst>
          </p:cNvPr>
          <p:cNvSpPr/>
          <p:nvPr/>
        </p:nvSpPr>
        <p:spPr>
          <a:xfrm>
            <a:off x="6600056" y="1007449"/>
            <a:ext cx="5328592" cy="56478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sz="3000" dirty="0"/>
              <a:t>Le persone invidiose 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sono come i </a:t>
            </a:r>
            <a:r>
              <a:rPr lang="it-IT" sz="3000" b="1" dirty="0"/>
              <a:t>ROSPI</a:t>
            </a:r>
            <a:r>
              <a:rPr lang="it-IT" sz="3000" dirty="0"/>
              <a:t>.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Hanno grandi occhi 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per criticare gli altri 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e una lunga lingua 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per sparlare di tutti,</a:t>
            </a:r>
          </a:p>
          <a:p>
            <a:pPr lvl="1">
              <a:lnSpc>
                <a:spcPct val="150000"/>
              </a:lnSpc>
            </a:pPr>
            <a:r>
              <a:rPr lang="it-IT" sz="3000" dirty="0"/>
              <a:t>ma non si rendono conto che vivono nel fango.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6600056" y="109677"/>
            <a:ext cx="2232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b="1" dirty="0" smtClean="0"/>
              <a:t>INVIDIA 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192145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8642D0-7497-4487-A540-2B99FDECE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46" y="692696"/>
            <a:ext cx="3317571" cy="216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2F0CBA-0911-4D84-AC33-651CD877C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1437" r="8651" b="6664"/>
          <a:stretch/>
        </p:blipFill>
        <p:spPr>
          <a:xfrm>
            <a:off x="6960096" y="1179000"/>
            <a:ext cx="4500000" cy="45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AC9901-AEC8-4000-80AE-8B7834E53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1" b="19360"/>
          <a:stretch/>
        </p:blipFill>
        <p:spPr>
          <a:xfrm>
            <a:off x="1635067" y="4221088"/>
            <a:ext cx="315130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7120B3-CD54-4111-A6FB-007F459D2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7" b="96936" l="1500" r="95250">
                        <a14:foregroundMark x1="51000" y1="4735" x2="48000" y2="12535"/>
                        <a14:foregroundMark x1="41250" y1="51811" x2="56500" y2="66017"/>
                        <a14:foregroundMark x1="56500" y1="66017" x2="60250" y2="84123"/>
                        <a14:foregroundMark x1="60250" y1="84123" x2="67000" y2="85237"/>
                        <a14:foregroundMark x1="67000" y1="85237" x2="71500" y2="93036"/>
                        <a14:foregroundMark x1="73750" y1="46797" x2="76750" y2="64624"/>
                        <a14:foregroundMark x1="23750" y1="75766" x2="28000" y2="83287"/>
                        <a14:foregroundMark x1="5750" y1="93872" x2="36000" y2="94429"/>
                        <a14:foregroundMark x1="36000" y1="94429" x2="47250" y2="94150"/>
                        <a14:foregroundMark x1="47250" y1="94150" x2="95250" y2="96936"/>
                        <a14:foregroundMark x1="59750" y1="40390" x2="66750" y2="41504"/>
                        <a14:foregroundMark x1="1500" y1="95543" x2="12500" y2="96100"/>
                        <a14:foregroundMark x1="15250" y1="52646" x2="18500" y2="57382"/>
                        <a14:foregroundMark x1="32000" y1="54318" x2="32000" y2="54875"/>
                        <a14:foregroundMark x1="61750" y1="44011" x2="61750" y2="44011"/>
                        <a14:foregroundMark x1="44000" y1="37047" x2="51500" y2="36212"/>
                        <a14:foregroundMark x1="31750" y1="44568" x2="32250" y2="47632"/>
                        <a14:foregroundMark x1="49250" y1="21448" x2="48000" y2="32312"/>
                        <a14:foregroundMark x1="20500" y1="57660" x2="26250" y2="57660"/>
                        <a14:foregroundMark x1="22500" y1="42340" x2="26500" y2="51532"/>
                        <a14:foregroundMark x1="23250" y1="36769" x2="24750" y2="39276"/>
                        <a14:backgroundMark x1="48250" y1="41504" x2="48000" y2="47911"/>
                        <a14:backgroundMark x1="77000" y1="64624" x2="77000" y2="64624"/>
                        <a14:backgroundMark x1="31250" y1="46797" x2="31250" y2="49861"/>
                        <a14:backgroundMark x1="30500" y1="51811" x2="30500" y2="51811"/>
                        <a14:backgroundMark x1="37500" y1="22563" x2="38250" y2="25905"/>
                        <a14:backgroundMark x1="77250" y1="64067" x2="77250" y2="64067"/>
                        <a14:backgroundMark x1="76750" y1="65460" x2="77250" y2="65460"/>
                        <a14:backgroundMark x1="31000" y1="45961" x2="31000" y2="45961"/>
                        <a14:backgroundMark x1="31000" y1="45404" x2="31000" y2="45404"/>
                        <a14:backgroundMark x1="23750" y1="66017" x2="23250" y2="67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50" y="692696"/>
            <a:ext cx="6738701" cy="6048000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6062870" y="4077072"/>
            <a:ext cx="321162" cy="648072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8184232" y="2924944"/>
            <a:ext cx="168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/>
              <a:t>INVIDIA</a:t>
            </a:r>
          </a:p>
        </p:txBody>
      </p:sp>
    </p:spTree>
    <p:extLst>
      <p:ext uri="{BB962C8B-B14F-4D97-AF65-F5344CB8AC3E}">
        <p14:creationId xmlns:p14="http://schemas.microsoft.com/office/powerpoint/2010/main" val="24838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9496" y="947552"/>
            <a:ext cx="8928992" cy="51244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I </a:t>
            </a:r>
            <a:r>
              <a:rPr lang="it-IT" sz="3200" b="1" dirty="0"/>
              <a:t>narcisisti </a:t>
            </a:r>
            <a:r>
              <a:rPr lang="it-IT" sz="3200" dirty="0"/>
              <a:t>e i </a:t>
            </a:r>
            <a:r>
              <a:rPr lang="it-IT" sz="3200" b="1" u="sng" dirty="0"/>
              <a:t>bulli </a:t>
            </a:r>
            <a:r>
              <a:rPr lang="it-IT" sz="3200" dirty="0"/>
              <a:t>non reggono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appena vengono messi in ridicolo.</a:t>
            </a:r>
          </a:p>
          <a:p>
            <a:pPr algn="ctr">
              <a:lnSpc>
                <a:spcPct val="150000"/>
              </a:lnSpc>
            </a:pPr>
            <a:endParaRPr lang="it-IT" sz="1200" dirty="0"/>
          </a:p>
          <a:p>
            <a:pPr algn="ctr">
              <a:lnSpc>
                <a:spcPct val="150000"/>
              </a:lnSpc>
            </a:pPr>
            <a:r>
              <a:rPr lang="it-IT" sz="2400" dirty="0"/>
              <a:t>Hanno una tremenda paura di essere commentati o ridicolizzati</a:t>
            </a:r>
          </a:p>
          <a:p>
            <a:pPr algn="ctr">
              <a:lnSpc>
                <a:spcPct val="150000"/>
              </a:lnSpc>
            </a:pPr>
            <a:endParaRPr lang="it-IT" sz="900" dirty="0"/>
          </a:p>
          <a:p>
            <a:pPr algn="ctr">
              <a:lnSpc>
                <a:spcPct val="150000"/>
              </a:lnSpc>
            </a:pPr>
            <a:r>
              <a:rPr lang="it-IT" sz="2200" b="1" dirty="0"/>
              <a:t>Chi è la vittima ideale del BULLO?</a:t>
            </a:r>
          </a:p>
          <a:p>
            <a:pPr algn="ctr">
              <a:lnSpc>
                <a:spcPct val="150000"/>
              </a:lnSpc>
            </a:pPr>
            <a:r>
              <a:rPr lang="it-IT" sz="2100" dirty="0"/>
              <a:t>Normalmente è il più debole e il più fragile</a:t>
            </a:r>
          </a:p>
          <a:p>
            <a:pPr algn="ctr">
              <a:lnSpc>
                <a:spcPct val="150000"/>
              </a:lnSpc>
            </a:pPr>
            <a:r>
              <a:rPr lang="it-IT" sz="2100" dirty="0"/>
              <a:t>ma, attenzione, lo potrebbe diventare anche colui che è scomodo, </a:t>
            </a:r>
          </a:p>
          <a:p>
            <a:pPr algn="ctr">
              <a:lnSpc>
                <a:spcPct val="150000"/>
              </a:lnSpc>
            </a:pPr>
            <a:r>
              <a:rPr lang="it-IT" sz="2100" dirty="0"/>
              <a:t>che mette in discussione e che riesce a togliere le maschere degli altri,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colui che diventa il «</a:t>
            </a:r>
            <a:r>
              <a:rPr lang="it-IT" sz="2400" b="1" dirty="0"/>
              <a:t>capro espiatorio</a:t>
            </a:r>
            <a:r>
              <a:rPr lang="it-IT" sz="2400" dirty="0"/>
              <a:t>»… </a:t>
            </a:r>
          </a:p>
        </p:txBody>
      </p:sp>
    </p:spTree>
    <p:extLst>
      <p:ext uri="{BB962C8B-B14F-4D97-AF65-F5344CB8AC3E}">
        <p14:creationId xmlns:p14="http://schemas.microsoft.com/office/powerpoint/2010/main" val="5828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1424" y="476672"/>
            <a:ext cx="4320480" cy="617855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50000"/>
              </a:lnSpc>
            </a:pP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Secondo quel pittore 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l’anima di molti giovani è come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volto di questo clown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dirty="0">
                <a:solidFill>
                  <a:schemeClr val="bg1"/>
                </a:solidFill>
              </a:rPr>
              <a:t/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altLang="it-IT" sz="3200" dirty="0">
              <a:solidFill>
                <a:schemeClr val="bg1"/>
              </a:solidFill>
            </a:endParaRPr>
          </a:p>
        </p:txBody>
      </p:sp>
      <p:pic>
        <p:nvPicPr>
          <p:cNvPr id="4" name="Picture 4" descr="PIC02079  clown ova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488">
                        <a14:foregroundMark x1="81212" y1="19588" x2="90342" y2="34845"/>
                        <a14:foregroundMark x1="81475" y1="19244" x2="87621" y2="27698"/>
                        <a14:foregroundMark x1="90167" y1="35876" x2="90167" y2="35876"/>
                        <a14:foregroundMark x1="90342" y1="36838" x2="90342" y2="36838"/>
                        <a14:foregroundMark x1="91659" y1="56770" x2="91659" y2="56770"/>
                        <a14:foregroundMark x1="92274" y1="56082" x2="92274" y2="56082"/>
                        <a14:foregroundMark x1="91220" y1="58625" x2="91220" y2="58625"/>
                        <a14:foregroundMark x1="28007" y1="91203" x2="28007" y2="91203"/>
                        <a14:foregroundMark x1="29675" y1="91340" x2="30290" y2="92027"/>
                        <a14:foregroundMark x1="17384" y1="17938" x2="12730" y2="23918"/>
                        <a14:backgroundMark x1="63828" y1="94021" x2="63828" y2="9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120" y="354014"/>
            <a:ext cx="4735512" cy="6048375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81654" y="772740"/>
            <a:ext cx="6228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Chi è il «capro» espiatorio?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91989" y="1678224"/>
            <a:ext cx="920802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Il nome deriva dal rito ebraico compiuto nel giorno dell'</a:t>
            </a:r>
            <a:r>
              <a:rPr lang="it-IT" b="1" dirty="0"/>
              <a:t>espiazione</a:t>
            </a:r>
            <a:r>
              <a:rPr lang="it-IT" dirty="0"/>
              <a:t> (purificazione)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detto </a:t>
            </a:r>
            <a:r>
              <a:rPr lang="it-IT" i="1" dirty="0"/>
              <a:t>kippur</a:t>
            </a:r>
            <a:r>
              <a:rPr lang="it-IT" dirty="0"/>
              <a:t>, quando il Sommo Sacerdote caricava tutti i peccati del popolo su un capro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e poi lo mandava a morire isolato nel deserto. (</a:t>
            </a:r>
            <a:r>
              <a:rPr lang="it-IT" dirty="0" err="1"/>
              <a:t>Lev</a:t>
            </a:r>
            <a:r>
              <a:rPr lang="it-IT" dirty="0"/>
              <a:t>. cap. 16).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87" y="3140968"/>
            <a:ext cx="4581827" cy="280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400256" y="5268466"/>
            <a:ext cx="21602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i="1" dirty="0"/>
              <a:t>Il capro espiatorio</a:t>
            </a:r>
            <a:r>
              <a:rPr lang="it-IT" sz="1050" dirty="0"/>
              <a:t>, </a:t>
            </a:r>
          </a:p>
          <a:p>
            <a:r>
              <a:rPr lang="it-IT" sz="1050" dirty="0"/>
              <a:t>dipinto di William </a:t>
            </a:r>
            <a:r>
              <a:rPr lang="it-IT" sz="1050" dirty="0" err="1"/>
              <a:t>Holman</a:t>
            </a:r>
            <a:r>
              <a:rPr lang="it-IT" sz="1050" dirty="0"/>
              <a:t> </a:t>
            </a:r>
            <a:r>
              <a:rPr lang="it-IT" sz="1050" dirty="0" err="1"/>
              <a:t>Hunt</a:t>
            </a:r>
            <a:r>
              <a:rPr lang="it-IT" sz="1050" dirty="0"/>
              <a:t> </a:t>
            </a:r>
          </a:p>
          <a:p>
            <a:r>
              <a:rPr lang="it-IT" sz="1050" dirty="0"/>
              <a:t>(1854) Regno Unito</a:t>
            </a:r>
          </a:p>
        </p:txBody>
      </p:sp>
    </p:spTree>
    <p:extLst>
      <p:ext uri="{BB962C8B-B14F-4D97-AF65-F5344CB8AC3E}">
        <p14:creationId xmlns:p14="http://schemas.microsoft.com/office/powerpoint/2010/main" val="22924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224">
              <a:srgbClr val="E6E9DA"/>
            </a:gs>
            <a:gs pos="0">
              <a:srgbClr val="FFF4D1"/>
            </a:gs>
            <a:gs pos="48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rgbClr val="008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E5568F-D46C-4DAD-94E1-AC185A03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40" y="1278711"/>
            <a:ext cx="3816000" cy="38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D9EED96-6308-4606-A283-59D7F3A50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16832"/>
            <a:ext cx="2247900" cy="29432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930036E-5365-4A5D-9575-6C2A70C07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650219"/>
            <a:ext cx="3883850" cy="396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07769" y="881816"/>
            <a:ext cx="2959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Il saluto di una pecora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822522" y="775437"/>
            <a:ext cx="45544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/>
              <a:t>La pecora osserva e giudica: </a:t>
            </a:r>
          </a:p>
          <a:p>
            <a:pPr algn="ctr">
              <a:lnSpc>
                <a:spcPct val="150000"/>
              </a:lnSpc>
            </a:pPr>
            <a:r>
              <a:rPr lang="it-IT" sz="2000" b="1" dirty="0"/>
              <a:t>diventa scomoda e viene eliminata! </a:t>
            </a:r>
          </a:p>
        </p:txBody>
      </p:sp>
    </p:spTree>
    <p:extLst>
      <p:ext uri="{BB962C8B-B14F-4D97-AF65-F5344CB8AC3E}">
        <p14:creationId xmlns:p14="http://schemas.microsoft.com/office/powerpoint/2010/main" val="25853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 build="allAtOnce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>
                <a:lumMod val="85000"/>
              </a:schemeClr>
            </a:gs>
            <a:gs pos="100000">
              <a:srgbClr val="002060"/>
            </a:gs>
            <a:gs pos="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100000" l="0" r="100000">
                        <a14:foregroundMark x1="26011" y1="16358" x2="35846" y2="27623"/>
                        <a14:foregroundMark x1="24173" y1="24383" x2="31066" y2="36111"/>
                        <a14:foregroundMark x1="66360" y1="59414" x2="71140" y2="62963"/>
                        <a14:foregroundMark x1="61489" y1="73457" x2="64614" y2="78395"/>
                        <a14:foregroundMark x1="21967" y1="43673" x2="27206" y2="45988"/>
                        <a14:foregroundMark x1="46415" y1="14506" x2="43566" y2="24228"/>
                        <a14:foregroundMark x1="50735" y1="15278" x2="56801" y2="33025"/>
                        <a14:foregroundMark x1="58548" y1="18981" x2="52206" y2="35031"/>
                        <a14:foregroundMark x1="39982" y1="19599" x2="41452" y2="26543"/>
                        <a14:backgroundMark x1="55147" y1="25926" x2="54871" y2="22377"/>
                        <a14:backgroundMark x1="54779" y1="31173" x2="55423" y2="32099"/>
                        <a14:backgroundMark x1="67096" y1="12500" x2="68107" y2="14969"/>
                        <a14:backgroundMark x1="63143" y1="55093" x2="63235" y2="52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041" r="1235"/>
          <a:stretch/>
        </p:blipFill>
        <p:spPr>
          <a:xfrm>
            <a:off x="1351421" y="711000"/>
            <a:ext cx="9489158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459596" y="772740"/>
            <a:ext cx="727280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il «capro» espiatorio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3492" y="1700808"/>
            <a:ext cx="914501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Nel senso figurato è </a:t>
            </a:r>
            <a:r>
              <a:rPr lang="it-IT" b="1" dirty="0"/>
              <a:t>colui che viene considerato responsabile di tutti i disagi, i mali e le colpe di un gruppo di cui è in realtà innocente</a:t>
            </a:r>
            <a:r>
              <a:rPr lang="it-IT" dirty="0"/>
              <a:t> (del tutto o in parte). </a:t>
            </a:r>
          </a:p>
          <a:p>
            <a:pPr>
              <a:lnSpc>
                <a:spcPct val="150000"/>
              </a:lnSpc>
            </a:pPr>
            <a:endParaRPr lang="it-IT" sz="800" dirty="0"/>
          </a:p>
          <a:p>
            <a:pPr algn="ctr">
              <a:lnSpc>
                <a:spcPct val="150000"/>
              </a:lnSpc>
            </a:pPr>
            <a:r>
              <a:rPr lang="it-IT" sz="2000" dirty="0"/>
              <a:t>Nelle compagnie di </a:t>
            </a:r>
            <a:r>
              <a:rPr lang="it-IT" sz="2000" b="1" dirty="0"/>
              <a:t>presunti </a:t>
            </a:r>
            <a:r>
              <a:rPr lang="it-IT" sz="2000" dirty="0"/>
              <a:t>amici, il «capro» espiatorio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è colui che disturba la quiete volontariamente, o involontariamente,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permette di togliere le maschere e di vedere i problemi che non si vogliono </a:t>
            </a:r>
            <a:r>
              <a:rPr lang="it-IT" sz="2000" b="1" dirty="0"/>
              <a:t>RICONOSCERE</a:t>
            </a:r>
            <a:r>
              <a:rPr lang="it-IT" sz="20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Poiché è scomodo e disturba, viene maltrattato, deriso,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spesso allontanato, isolato e umiliato o addirittura «</a:t>
            </a:r>
            <a:r>
              <a:rPr lang="it-IT" sz="2000" dirty="0" err="1"/>
              <a:t>bullizzato</a:t>
            </a:r>
            <a:r>
              <a:rPr lang="it-IT" sz="20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450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1">
                <a:lumMod val="65000"/>
              </a:schemeClr>
            </a:gs>
            <a:gs pos="0">
              <a:schemeClr val="bg1"/>
            </a:gs>
            <a:gs pos="100000">
              <a:srgbClr val="002060"/>
            </a:gs>
            <a:gs pos="4525">
              <a:schemeClr val="bg1">
                <a:lumMod val="65000"/>
              </a:schemeClr>
            </a:gs>
            <a:gs pos="45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510" y1="80000" x2="15510" y2="84675"/>
                        <a14:foregroundMark x1="25510" y1="70390" x2="18163" y2="74286"/>
                        <a14:foregroundMark x1="59592" y1="78182" x2="76939" y2="97403"/>
                        <a14:foregroundMark x1="76939" y1="83896" x2="89796" y2="96883"/>
                        <a14:foregroundMark x1="75918" y1="80000" x2="85714" y2="87013"/>
                        <a14:foregroundMark x1="76735" y1="80260" x2="85306" y2="85195"/>
                        <a14:foregroundMark x1="66735" y1="56364" x2="99796" y2="44416"/>
                        <a14:foregroundMark x1="65102" y1="56883" x2="65102" y2="56883"/>
                        <a14:foregroundMark x1="68571" y1="29870" x2="99796" y2="9351"/>
                        <a14:foregroundMark x1="1429" y1="11688" x2="26939" y2="24675"/>
                        <a14:foregroundMark x1="1837" y1="51429" x2="14694" y2="52727"/>
                        <a14:foregroundMark x1="33265" y1="80779" x2="18571" y2="98182"/>
                        <a14:foregroundMark x1="31633" y1="80260" x2="20408" y2="92987"/>
                        <a14:foregroundMark x1="27755" y1="24935" x2="27755" y2="24935"/>
                        <a14:foregroundMark x1="15714" y1="99221" x2="15714" y2="9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791000"/>
            <a:ext cx="5472608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459596" y="1556792"/>
            <a:ext cx="72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Nel cristianesimo</a:t>
            </a:r>
          </a:p>
          <a:p>
            <a:pPr algn="ctr">
              <a:lnSpc>
                <a:spcPct val="150000"/>
              </a:lnSpc>
            </a:pPr>
            <a:r>
              <a:rPr lang="it-IT" sz="3600" b="1" dirty="0"/>
              <a:t>esiste il «capro» espiatorio?</a:t>
            </a:r>
          </a:p>
          <a:p>
            <a:pPr algn="ctr">
              <a:lnSpc>
                <a:spcPct val="150000"/>
              </a:lnSpc>
            </a:pPr>
            <a:r>
              <a:rPr lang="it-IT" sz="3600" b="1" dirty="0"/>
              <a:t>Chi sarebbe?</a:t>
            </a:r>
          </a:p>
        </p:txBody>
      </p:sp>
    </p:spTree>
    <p:extLst>
      <p:ext uri="{BB962C8B-B14F-4D97-AF65-F5344CB8AC3E}">
        <p14:creationId xmlns:p14="http://schemas.microsoft.com/office/powerpoint/2010/main" val="26486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77499" y="1628800"/>
            <a:ext cx="9037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/>
              <a:t>Nel Cristianesimo il «capro» espiatorio per eccellenza 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è Gesù condannato ingiustamente sulla croce 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perché disturbava la quiete, era scomodo a molti... </a:t>
            </a:r>
          </a:p>
          <a:p>
            <a:pPr>
              <a:lnSpc>
                <a:spcPct val="150000"/>
              </a:lnSpc>
            </a:pPr>
            <a:endParaRPr lang="it-IT" sz="800" dirty="0"/>
          </a:p>
          <a:p>
            <a:pPr algn="ctr">
              <a:lnSpc>
                <a:spcPct val="150000"/>
              </a:lnSpc>
            </a:pPr>
            <a:r>
              <a:rPr lang="it-IT" sz="2500" dirty="0"/>
              <a:t>Per la fede cristiana, Gesù sulla croce rappresenta </a:t>
            </a:r>
          </a:p>
          <a:p>
            <a:pPr algn="ctr">
              <a:lnSpc>
                <a:spcPct val="150000"/>
              </a:lnSpc>
            </a:pPr>
            <a:r>
              <a:rPr lang="it-IT" sz="2500" dirty="0"/>
              <a:t>l’Agnello espiatorio dei peccati, </a:t>
            </a:r>
          </a:p>
          <a:p>
            <a:pPr algn="ctr">
              <a:lnSpc>
                <a:spcPct val="150000"/>
              </a:lnSpc>
            </a:pPr>
            <a:r>
              <a:rPr lang="it-IT" sz="2500" dirty="0"/>
              <a:t>colui che ha caricato su di sé tutti i peccati dell’umanità </a:t>
            </a:r>
          </a:p>
          <a:p>
            <a:pPr algn="ctr">
              <a:lnSpc>
                <a:spcPct val="150000"/>
              </a:lnSpc>
            </a:pPr>
            <a:r>
              <a:rPr lang="it-IT" sz="2500" dirty="0"/>
              <a:t>per purificarli (espiarli).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59596" y="772740"/>
            <a:ext cx="7272808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/>
              <a:t>Gesù crocifisso è il «capro» espiatorio</a:t>
            </a:r>
          </a:p>
        </p:txBody>
      </p:sp>
    </p:spTree>
    <p:extLst>
      <p:ext uri="{BB962C8B-B14F-4D97-AF65-F5344CB8AC3E}">
        <p14:creationId xmlns:p14="http://schemas.microsoft.com/office/powerpoint/2010/main" val="26079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5480" y="764704"/>
            <a:ext cx="9361040" cy="5328592"/>
          </a:xfrm>
          <a:solidFill>
            <a:srgbClr val="FFFFCC"/>
          </a:solidFill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La Pasqua Cristiana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fu sacrificato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al posto dell’Agnello: il «capro espiatorio»</a:t>
            </a:r>
          </a:p>
          <a:p>
            <a:pPr marL="457200" lvl="1" indent="0" algn="ctr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Nell’ultima cena Gesù disse «questo è il mio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corpo offerto in sacrificio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per voi» </a:t>
            </a:r>
          </a:p>
          <a:p>
            <a:pPr marL="457200" lvl="1" indent="0" algn="ctr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e poi aggiunse «questo è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il calice del mio sangue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per la nuova ed eterna alleanza, </a:t>
            </a:r>
          </a:p>
          <a:p>
            <a:pPr marL="457200" lvl="1" indent="0" algn="ctr">
              <a:lnSpc>
                <a:spcPct val="200000"/>
              </a:lnSpc>
              <a:buNone/>
            </a:pP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versato per voi e per tutti in remissione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(= perdono)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dei peccati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Il soldato romano Longino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non ruppe le ossa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delle gambe a Gesù, (come invece aveva fatto con gli altri due condannati in croce), ma gli squarciò solo il cuore da cui uscì sangue e plasma.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L’evangelista Giovanni paragona il sangue di Gesù sulla croce ricordando l’episodio biblico dell’«Agnello» ai tempi di Mosè quando fu «cosparso»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sugli stipiti delle porte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prima della liberazione dalla schiavitù d’Egitto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diritto 2"/>
          <p:cNvCxnSpPr/>
          <p:nvPr/>
        </p:nvCxnSpPr>
        <p:spPr>
          <a:xfrm>
            <a:off x="6816080" y="2420888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/>
          <p:cNvCxnSpPr/>
          <p:nvPr/>
        </p:nvCxnSpPr>
        <p:spPr>
          <a:xfrm>
            <a:off x="3287688" y="3429000"/>
            <a:ext cx="6120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51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chemeClr val="bg1"/>
            </a:gs>
            <a:gs pos="97000">
              <a:srgbClr val="002060"/>
            </a:gs>
            <a:gs pos="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81" y="1449000"/>
            <a:ext cx="70534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5480" y="764704"/>
            <a:ext cx="9361040" cy="5328592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CROCE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di Gesù, per l’evangelista Giovanni, è il simbolo della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Porta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non delle abitazioni degli ebrei come al tempo di Mosè,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ma della 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Porta del Paradiso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«la Porta» della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liberazione dai peccati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Gesù, per i cristiani, è l’AGNELLO di Dio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che toglie i peccati dal mondo</a:t>
            </a:r>
          </a:p>
        </p:txBody>
      </p:sp>
    </p:spTree>
    <p:extLst>
      <p:ext uri="{BB962C8B-B14F-4D97-AF65-F5344CB8AC3E}">
        <p14:creationId xmlns:p14="http://schemas.microsoft.com/office/powerpoint/2010/main" val="1194112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5440" y="872717"/>
            <a:ext cx="5976664" cy="511256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Secondo voi, questo volto, 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sorridente?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</a:t>
            </a:r>
            <a:r>
              <a:rPr lang="it-IT" altLang="it-IT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volto di uno che vuole fare degli scherzi e divertirsi? </a:t>
            </a:r>
            <a:b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</a:t>
            </a:r>
            <a:b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Oppure è un volto triste?</a:t>
            </a:r>
            <a:endParaRPr lang="it-IT" altLang="it-IT" sz="3200" dirty="0">
              <a:solidFill>
                <a:schemeClr val="bg1"/>
              </a:solidFill>
            </a:endParaRPr>
          </a:p>
        </p:txBody>
      </p:sp>
      <p:pic>
        <p:nvPicPr>
          <p:cNvPr id="4" name="Picture 4" descr="PIC02079  clown ova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488">
                        <a14:foregroundMark x1="81212" y1="19588" x2="90342" y2="34845"/>
                        <a14:foregroundMark x1="81475" y1="19244" x2="87621" y2="27698"/>
                        <a14:foregroundMark x1="90167" y1="35876" x2="90167" y2="35876"/>
                        <a14:foregroundMark x1="90342" y1="36838" x2="90342" y2="36838"/>
                        <a14:foregroundMark x1="91659" y1="56770" x2="91659" y2="56770"/>
                        <a14:foregroundMark x1="92274" y1="56082" x2="92274" y2="56082"/>
                        <a14:foregroundMark x1="91220" y1="58625" x2="91220" y2="58625"/>
                        <a14:foregroundMark x1="28007" y1="91203" x2="28007" y2="91203"/>
                        <a14:foregroundMark x1="29675" y1="91340" x2="30290" y2="92027"/>
                        <a14:foregroundMark x1="17384" y1="17938" x2="12730" y2="23918"/>
                        <a14:backgroundMark x1="63828" y1="94021" x2="63828" y2="9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120" y="354014"/>
            <a:ext cx="4735512" cy="604837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543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chemeClr val="accent2">
                <a:lumMod val="75000"/>
              </a:schemeClr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64704"/>
            <a:ext cx="93610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chemeClr val="accent2">
                <a:lumMod val="75000"/>
              </a:schemeClr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729000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30" y="621000"/>
            <a:ext cx="5442140" cy="561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83832" y="3789040"/>
            <a:ext cx="1152128" cy="2376264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3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800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71464" y="836712"/>
            <a:ext cx="9649072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Per i </a:t>
            </a:r>
            <a:r>
              <a:rPr lang="it-IT" sz="3200" b="1" dirty="0"/>
              <a:t>musulmani</a:t>
            </a:r>
            <a:r>
              <a:rPr lang="it-IT" sz="3200" dirty="0"/>
              <a:t> la liberazione dei peccati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avviene mediante il pellegrinaggio alla Mecca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50" y="2852936"/>
            <a:ext cx="4262500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800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729626" y="764704"/>
            <a:ext cx="6732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Per gli </a:t>
            </a:r>
            <a:r>
              <a:rPr lang="it-IT" sz="2800" b="1" dirty="0"/>
              <a:t>indù</a:t>
            </a:r>
            <a:r>
              <a:rPr lang="it-IT" sz="2800" dirty="0"/>
              <a:t> la liberazione dei «peccati»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avviene mediante la liberazione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dal ciclo delle rinascite (</a:t>
            </a:r>
            <a:r>
              <a:rPr lang="it-IT" sz="2800" dirty="0" err="1"/>
              <a:t>Samsara</a:t>
            </a:r>
            <a:r>
              <a:rPr lang="it-IT" sz="2800" dirty="0"/>
              <a:t>)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si raggiunge il </a:t>
            </a:r>
            <a:r>
              <a:rPr lang="it-IT" sz="2800" b="1" dirty="0" err="1">
                <a:solidFill>
                  <a:schemeClr val="accent2">
                    <a:lumMod val="75000"/>
                  </a:schemeClr>
                </a:solidFill>
              </a:rPr>
              <a:t>moksha</a:t>
            </a:r>
            <a:endParaRPr lang="it-I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75126" y="3140968"/>
            <a:ext cx="72417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______________________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Per i </a:t>
            </a:r>
            <a:r>
              <a:rPr lang="it-IT" sz="2800" b="1" dirty="0"/>
              <a:t>buddisti</a:t>
            </a:r>
            <a:r>
              <a:rPr lang="it-IT" sz="2800" dirty="0"/>
              <a:t> la liberazione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avviene seguendo il nobile ottuplice sentiero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si raggiunge il 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</a:rPr>
              <a:t>nirvana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05">
                        <a14:backgroundMark x1="51270" y1="60733" x2="51270" y2="60733"/>
                        <a14:backgroundMark x1="42676" y1="74867" x2="42676" y2="74867"/>
                        <a14:backgroundMark x1="26270" y1="82667" x2="2627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053056"/>
            <a:ext cx="1966080" cy="288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89844" l="9961" r="89844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5906" r="18789" b="12885"/>
          <a:stretch/>
        </p:blipFill>
        <p:spPr>
          <a:xfrm>
            <a:off x="9462374" y="3573016"/>
            <a:ext cx="1932228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25663" y="1198006"/>
            <a:ext cx="5740674" cy="31393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dirty="0"/>
              <a:t>Chi è la vittima ideale</a:t>
            </a:r>
          </a:p>
          <a:p>
            <a:pPr algn="ctr">
              <a:lnSpc>
                <a:spcPct val="150000"/>
              </a:lnSpc>
            </a:pPr>
            <a:r>
              <a:rPr lang="it-IT" sz="4400" dirty="0"/>
              <a:t>del </a:t>
            </a:r>
            <a:r>
              <a:rPr lang="it-IT" sz="4400" b="1" dirty="0"/>
              <a:t>narcisista?</a:t>
            </a:r>
            <a:r>
              <a:rPr lang="it-IT" sz="44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4400" dirty="0"/>
              <a:t>Il suo esatto contrario: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07451" y="4365104"/>
            <a:ext cx="2977098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/>
              <a:t>l’empatico</a:t>
            </a:r>
          </a:p>
        </p:txBody>
      </p:sp>
    </p:spTree>
    <p:extLst>
      <p:ext uri="{BB962C8B-B14F-4D97-AF65-F5344CB8AC3E}">
        <p14:creationId xmlns:p14="http://schemas.microsoft.com/office/powerpoint/2010/main" val="17736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49506" y="901385"/>
            <a:ext cx="8982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6000" b="1" dirty="0"/>
              <a:t>EMPATIA 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Significa saper identificarsi con i sentimenti e le necessità degli altri.</a:t>
            </a:r>
          </a:p>
          <a:p>
            <a:pPr>
              <a:lnSpc>
                <a:spcPct val="150000"/>
              </a:lnSpc>
            </a:pPr>
            <a:endParaRPr lang="it-IT" sz="900" dirty="0"/>
          </a:p>
          <a:p>
            <a:pPr>
              <a:lnSpc>
                <a:spcPct val="150000"/>
              </a:lnSpc>
            </a:pPr>
            <a:r>
              <a:rPr lang="it-IT" sz="2000" dirty="0"/>
              <a:t>Esempio: il tifoso di una squadra di calcio che, mentre guarda la partita, muove le gambe </a:t>
            </a:r>
            <a:r>
              <a:rPr lang="it-IT" sz="2800" b="1" dirty="0"/>
              <a:t>immedesimandosi</a:t>
            </a:r>
            <a:r>
              <a:rPr lang="it-IT" sz="2000" dirty="0"/>
              <a:t> nel calciatore sul campo.</a:t>
            </a:r>
          </a:p>
          <a:p>
            <a:pPr>
              <a:lnSpc>
                <a:spcPct val="150000"/>
              </a:lnSpc>
            </a:pPr>
            <a:endParaRPr lang="it-IT" sz="900" dirty="0"/>
          </a:p>
          <a:p>
            <a:pPr algn="ctr">
              <a:lnSpc>
                <a:spcPct val="150000"/>
              </a:lnSpc>
            </a:pPr>
            <a:r>
              <a:rPr lang="it-IT" sz="2200" b="1" dirty="0"/>
              <a:t>E’ la capacità di sapersi immedesimare nella situazione degli altri.</a:t>
            </a:r>
          </a:p>
        </p:txBody>
      </p:sp>
    </p:spTree>
    <p:extLst>
      <p:ext uri="{BB962C8B-B14F-4D97-AF65-F5344CB8AC3E}">
        <p14:creationId xmlns:p14="http://schemas.microsoft.com/office/powerpoint/2010/main" val="39958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FCEFD2"/>
            </a:gs>
            <a:gs pos="77000">
              <a:schemeClr val="bg1"/>
            </a:gs>
            <a:gs pos="98190">
              <a:srgbClr val="00800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7528" y="1195344"/>
            <a:ext cx="8496944" cy="4629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Per non far del male a qualcuno, </a:t>
            </a:r>
          </a:p>
          <a:p>
            <a:pPr algn="ctr">
              <a:lnSpc>
                <a:spcPct val="150000"/>
              </a:lnSpc>
            </a:pPr>
            <a:r>
              <a:rPr lang="it-IT" sz="3600" b="1" dirty="0"/>
              <a:t>basterebbe immedesimarsi nell’altro. </a:t>
            </a:r>
          </a:p>
          <a:p>
            <a:pPr algn="ctr">
              <a:lnSpc>
                <a:spcPct val="150000"/>
              </a:lnSpc>
            </a:pPr>
            <a:endParaRPr lang="it-IT" sz="800" b="1" dirty="0"/>
          </a:p>
          <a:p>
            <a:pPr algn="ctr">
              <a:lnSpc>
                <a:spcPct val="150000"/>
              </a:lnSpc>
            </a:pPr>
            <a:r>
              <a:rPr lang="it-IT" sz="3600" b="1" dirty="0"/>
              <a:t>Ma costa troppo fatica </a:t>
            </a:r>
          </a:p>
          <a:p>
            <a:pPr algn="ctr">
              <a:lnSpc>
                <a:spcPct val="150000"/>
              </a:lnSpc>
            </a:pPr>
            <a:r>
              <a:rPr lang="it-IT" sz="3600" b="1" dirty="0"/>
              <a:t>a chi vive solo per se stesso.</a:t>
            </a:r>
          </a:p>
          <a:p>
            <a:pPr algn="ctr">
              <a:lnSpc>
                <a:spcPct val="150000"/>
              </a:lnSpc>
            </a:pPr>
            <a:endParaRPr lang="it-IT" sz="2000" b="1" dirty="0"/>
          </a:p>
          <a:p>
            <a:pPr algn="ctr">
              <a:lnSpc>
                <a:spcPct val="150000"/>
              </a:lnSpc>
            </a:pPr>
            <a:r>
              <a:rPr lang="it-IT" sz="2800" b="1" dirty="0"/>
              <a:t>Immedesimarsi = essere EMPATICI</a:t>
            </a:r>
          </a:p>
        </p:txBody>
      </p:sp>
    </p:spTree>
    <p:extLst>
      <p:ext uri="{BB962C8B-B14F-4D97-AF65-F5344CB8AC3E}">
        <p14:creationId xmlns:p14="http://schemas.microsoft.com/office/powerpoint/2010/main" val="28624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75520" y="836712"/>
            <a:ext cx="8640960" cy="39241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b="1" dirty="0"/>
              <a:t>EMPATIA</a:t>
            </a:r>
          </a:p>
          <a:p>
            <a:pPr>
              <a:lnSpc>
                <a:spcPct val="150000"/>
              </a:lnSpc>
            </a:pPr>
            <a:r>
              <a:rPr lang="it-IT" sz="2600" dirty="0"/>
              <a:t>«è l’arte di comprendere le emozioni;</a:t>
            </a:r>
          </a:p>
          <a:p>
            <a:pPr>
              <a:lnSpc>
                <a:spcPct val="150000"/>
              </a:lnSpc>
            </a:pPr>
            <a:r>
              <a:rPr lang="it-IT" sz="2600" b="1" dirty="0"/>
              <a:t>la capacità di mettersi nei panni degli altri</a:t>
            </a:r>
          </a:p>
          <a:p>
            <a:pPr>
              <a:lnSpc>
                <a:spcPct val="150000"/>
              </a:lnSpc>
            </a:pPr>
            <a:r>
              <a:rPr lang="it-IT" sz="2600" dirty="0"/>
              <a:t>è una delle funzioni più importanti dell’</a:t>
            </a:r>
            <a:r>
              <a:rPr lang="it-IT" sz="2600" b="1" dirty="0"/>
              <a:t>intelligenza</a:t>
            </a:r>
            <a:r>
              <a:rPr lang="it-IT" sz="2600" dirty="0"/>
              <a:t>.</a:t>
            </a:r>
          </a:p>
          <a:p>
            <a:pPr>
              <a:lnSpc>
                <a:spcPct val="150000"/>
              </a:lnSpc>
            </a:pPr>
            <a:r>
              <a:rPr lang="it-IT" sz="2600" dirty="0"/>
              <a:t>Dimostra il grado di maturità dell’essere umano»   </a:t>
            </a:r>
          </a:p>
          <a:p>
            <a:pPr algn="r">
              <a:lnSpc>
                <a:spcPct val="150000"/>
              </a:lnSpc>
            </a:pPr>
            <a:r>
              <a:rPr lang="it-IT" sz="2600" dirty="0"/>
              <a:t>A. Curry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1045" y1="42388" x2="51045" y2="42388"/>
                        <a14:backgroundMark x1="54925" y1="39701" x2="54925" y2="39701"/>
                        <a14:backgroundMark x1="23284" y1="77313" x2="23284" y2="7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4460" r="15660" b="18063"/>
          <a:stretch/>
        </p:blipFill>
        <p:spPr>
          <a:xfrm>
            <a:off x="5219787" y="4293096"/>
            <a:ext cx="175242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3329"/>
          <a:stretch/>
        </p:blipFill>
        <p:spPr>
          <a:xfrm>
            <a:off x="3666000" y="3933056"/>
            <a:ext cx="4860000" cy="237626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1384" y="404664"/>
            <a:ext cx="1108923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La lontananza non divide i cuori benevolenti</a:t>
            </a:r>
          </a:p>
          <a:p>
            <a:pPr algn="ctr"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L’indifferenza… quella si! </a:t>
            </a:r>
          </a:p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L’</a:t>
            </a:r>
            <a:r>
              <a:rPr lang="it-IT" sz="3600" b="1" dirty="0">
                <a:solidFill>
                  <a:schemeClr val="bg1"/>
                </a:solidFill>
              </a:rPr>
              <a:t>INDIFFERENZA</a:t>
            </a:r>
            <a:r>
              <a:rPr lang="it-IT" sz="3600" dirty="0">
                <a:solidFill>
                  <a:schemeClr val="bg1"/>
                </a:solidFill>
              </a:rPr>
              <a:t> è il peggior male di vivere</a:t>
            </a:r>
          </a:p>
        </p:txBody>
      </p:sp>
    </p:spTree>
    <p:extLst>
      <p:ext uri="{BB962C8B-B14F-4D97-AF65-F5344CB8AC3E}">
        <p14:creationId xmlns:p14="http://schemas.microsoft.com/office/powerpoint/2010/main" val="20455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19536" y="811387"/>
            <a:ext cx="3312368" cy="5235226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it-IT" altLang="it-IT" sz="6600" b="1" dirty="0">
                <a:solidFill>
                  <a:srgbClr val="FF0000"/>
                </a:solidFill>
                <a:cs typeface="Arial" panose="020B0604020202020204" pitchFamily="34" charset="0"/>
              </a:rPr>
              <a:t>i</a:t>
            </a:r>
            <a:r>
              <a:rPr lang="it-IT" altLang="it-IT" sz="66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</a:t>
            </a:r>
            <a:r>
              <a:rPr lang="it-IT" altLang="it-IT" sz="6600" dirty="0">
                <a:cs typeface="Arial" panose="020B0604020202020204" pitchFamily="34" charset="0"/>
              </a:rPr>
              <a:t> </a:t>
            </a:r>
            <a:r>
              <a:rPr lang="it-IT" altLang="it-IT" sz="6600" b="1" dirty="0">
                <a:solidFill>
                  <a:srgbClr val="008000"/>
                </a:solidFill>
                <a:cs typeface="Arial" panose="020B0604020202020204" pitchFamily="34" charset="0"/>
              </a:rPr>
              <a:t>c</a:t>
            </a:r>
            <a:r>
              <a:rPr lang="it-IT" altLang="it-IT" sz="6600" b="1" dirty="0">
                <a:solidFill>
                  <a:srgbClr val="CC3300"/>
                </a:solidFill>
                <a:cs typeface="Arial" panose="020B0604020202020204" pitchFamily="34" charset="0"/>
              </a:rPr>
              <a:t>l</a:t>
            </a:r>
            <a:r>
              <a:rPr lang="it-IT" altLang="it-IT" sz="6600" b="1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  <a:r>
              <a:rPr lang="it-IT" altLang="it-IT" sz="6600" b="1" dirty="0">
                <a:solidFill>
                  <a:srgbClr val="FF6600"/>
                </a:solidFill>
                <a:cs typeface="Arial" panose="020B0604020202020204" pitchFamily="34" charset="0"/>
              </a:rPr>
              <a:t>w</a:t>
            </a:r>
            <a:r>
              <a:rPr lang="it-IT" altLang="it-IT" sz="6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</a:t>
            </a:r>
            <a:r>
              <a:rPr lang="it-IT" altLang="it-IT" sz="66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clown indossa una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maschera</a:t>
            </a:r>
            <a:endParaRPr lang="it-IT" alt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far sorridere</a:t>
            </a:r>
            <a:b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PIC02079  clown ova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488">
                        <a14:foregroundMark x1="81212" y1="19588" x2="90342" y2="34845"/>
                        <a14:foregroundMark x1="81475" y1="19244" x2="87621" y2="27698"/>
                        <a14:foregroundMark x1="90167" y1="35876" x2="90167" y2="35876"/>
                        <a14:foregroundMark x1="90342" y1="36838" x2="90342" y2="36838"/>
                        <a14:foregroundMark x1="91659" y1="56770" x2="91659" y2="56770"/>
                        <a14:foregroundMark x1="92274" y1="56082" x2="92274" y2="56082"/>
                        <a14:foregroundMark x1="91220" y1="58625" x2="91220" y2="58625"/>
                        <a14:foregroundMark x1="28007" y1="91203" x2="28007" y2="91203"/>
                        <a14:foregroundMark x1="29675" y1="91340" x2="30290" y2="92027"/>
                        <a14:foregroundMark x1="17384" y1="17938" x2="12730" y2="23918"/>
                        <a14:backgroundMark x1="63828" y1="94021" x2="63828" y2="9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120" y="354014"/>
            <a:ext cx="4735512" cy="60483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ttangolo 1"/>
          <p:cNvSpPr/>
          <p:nvPr/>
        </p:nvSpPr>
        <p:spPr>
          <a:xfrm>
            <a:off x="527720" y="42210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Dentro di sé, </a:t>
            </a:r>
            <a:b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dietro quella maschera, </a:t>
            </a:r>
            <a:b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è veramente sorridente?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1384" y="1097593"/>
            <a:ext cx="1108923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Spesso la lontananza avvicina le persone care</a:t>
            </a:r>
          </a:p>
          <a:p>
            <a:pPr algn="ctr">
              <a:lnSpc>
                <a:spcPct val="150000"/>
              </a:lnSpc>
            </a:pPr>
            <a:endParaRPr lang="it-IT" sz="36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anche la SOFFERENZA e la malattia avvicinano</a:t>
            </a:r>
          </a:p>
          <a:p>
            <a:pPr algn="ctr"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36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L’indifferenza… quella NO! </a:t>
            </a:r>
          </a:p>
        </p:txBody>
      </p:sp>
    </p:spTree>
    <p:extLst>
      <p:ext uri="{BB962C8B-B14F-4D97-AF65-F5344CB8AC3E}">
        <p14:creationId xmlns:p14="http://schemas.microsoft.com/office/powerpoint/2010/main" val="3270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35660" y="1700808"/>
            <a:ext cx="6120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5400" b="1" dirty="0"/>
              <a:t>Frasi celebri sull’EMPATIA</a:t>
            </a:r>
          </a:p>
        </p:txBody>
      </p:sp>
    </p:spTree>
    <p:extLst>
      <p:ext uri="{BB962C8B-B14F-4D97-AF65-F5344CB8AC3E}">
        <p14:creationId xmlns:p14="http://schemas.microsoft.com/office/powerpoint/2010/main" val="25845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89000"/>
            <a:ext cx="4860000" cy="648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6"/>
          <a:stretch/>
        </p:blipFill>
        <p:spPr>
          <a:xfrm>
            <a:off x="479376" y="189000"/>
            <a:ext cx="4860000" cy="230389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79376" y="2262673"/>
            <a:ext cx="525658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695256" y="2726567"/>
            <a:ext cx="5256584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0920536" y="3484578"/>
            <a:ext cx="792088" cy="3184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1" r="12755" b="33461"/>
          <a:stretch/>
        </p:blipFill>
        <p:spPr>
          <a:xfrm>
            <a:off x="621092" y="3429000"/>
            <a:ext cx="4718284" cy="2484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97108" y="2492896"/>
            <a:ext cx="5256584" cy="4248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5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89000"/>
            <a:ext cx="4860000" cy="64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89000"/>
            <a:ext cx="4860000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5100" y="2420888"/>
            <a:ext cx="5256584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329756" y="2240868"/>
            <a:ext cx="5256584" cy="180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24246" y="2779710"/>
            <a:ext cx="5256584" cy="3889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329756" y="2420888"/>
            <a:ext cx="5256584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9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51484" y="836712"/>
            <a:ext cx="928903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5200" b="1" dirty="0"/>
              <a:t>La SOFFERENZA</a:t>
            </a:r>
          </a:p>
          <a:p>
            <a:pPr lvl="0" algn="ctr">
              <a:lnSpc>
                <a:spcPct val="150000"/>
              </a:lnSpc>
            </a:pPr>
            <a:r>
              <a:rPr lang="it-IT" sz="5200" b="1" dirty="0"/>
              <a:t>è spesso MAESTRA </a:t>
            </a:r>
          </a:p>
          <a:p>
            <a:pPr lvl="0" algn="ctr">
              <a:lnSpc>
                <a:spcPct val="150000"/>
              </a:lnSpc>
            </a:pPr>
            <a:r>
              <a:rPr lang="it-IT" sz="5200" b="1" dirty="0"/>
              <a:t>di VITA</a:t>
            </a:r>
          </a:p>
          <a:p>
            <a:pPr lvl="0" algn="ctr">
              <a:lnSpc>
                <a:spcPct val="150000"/>
              </a:lnSpc>
            </a:pPr>
            <a:endParaRPr lang="it-IT" sz="800" dirty="0"/>
          </a:p>
          <a:p>
            <a:pPr lvl="0" algn="ctr">
              <a:lnSpc>
                <a:spcPct val="150000"/>
              </a:lnSpc>
            </a:pPr>
            <a:r>
              <a:rPr lang="it-IT" sz="2400" dirty="0"/>
              <a:t>La sofferenza, i sacrifici, le rinunce sono l’altra faccia </a:t>
            </a:r>
          </a:p>
          <a:p>
            <a:pPr lvl="0" algn="ctr">
              <a:lnSpc>
                <a:spcPct val="150000"/>
              </a:lnSpc>
            </a:pPr>
            <a:r>
              <a:rPr lang="it-IT" sz="2400" dirty="0"/>
              <a:t>del vero </a:t>
            </a:r>
            <a:r>
              <a:rPr lang="it-IT" sz="2400" b="1" dirty="0"/>
              <a:t>AMORE</a:t>
            </a:r>
            <a:r>
              <a:rPr lang="it-IT" sz="2400" dirty="0"/>
              <a:t> che portano alla </a:t>
            </a:r>
            <a:r>
              <a:rPr lang="it-IT" sz="2400" b="1" dirty="0"/>
              <a:t>GIOIA di vivere</a:t>
            </a:r>
          </a:p>
          <a:p>
            <a:pPr>
              <a:lnSpc>
                <a:spcPct val="150000"/>
              </a:lnSpc>
            </a:pP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2232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bg1"/>
            </a:gs>
            <a:gs pos="98190">
              <a:srgbClr val="002060"/>
            </a:gs>
            <a:gs pos="77000">
              <a:schemeClr val="accent1">
                <a:lumMod val="45000"/>
                <a:lumOff val="55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837000"/>
            <a:ext cx="3888000" cy="518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909000"/>
            <a:ext cx="3780000" cy="504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943872" y="1772816"/>
            <a:ext cx="504056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599624" y="4077072"/>
            <a:ext cx="648504" cy="1871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423592" y="3861048"/>
            <a:ext cx="86409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783632" y="5805264"/>
            <a:ext cx="1296144" cy="21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1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0" b="36110"/>
          <a:stretch/>
        </p:blipFill>
        <p:spPr>
          <a:xfrm>
            <a:off x="7248128" y="107519"/>
            <a:ext cx="4192696" cy="399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9000"/>
            <a:ext cx="4995000" cy="66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76576" y="3161440"/>
            <a:ext cx="5256584" cy="361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6456040" y="49157"/>
            <a:ext cx="5256584" cy="6874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032104" y="4077072"/>
            <a:ext cx="5159896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endParaRPr lang="it-IT" sz="8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Quando </a:t>
            </a:r>
            <a:r>
              <a:rPr lang="it-IT" sz="2800" dirty="0">
                <a:solidFill>
                  <a:schemeClr val="bg1"/>
                </a:solidFill>
              </a:rPr>
              <a:t>l’offesa 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non </a:t>
            </a:r>
            <a:r>
              <a:rPr lang="it-IT" sz="2800" dirty="0">
                <a:solidFill>
                  <a:schemeClr val="bg1"/>
                </a:solidFill>
              </a:rPr>
              <a:t>è degna di risposta,</a:t>
            </a:r>
          </a:p>
          <a:p>
            <a:pPr lvl="1">
              <a:lnSpc>
                <a:spcPct val="15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disarmali </a:t>
            </a:r>
            <a:r>
              <a:rPr lang="it-IT" sz="2800" dirty="0">
                <a:solidFill>
                  <a:schemeClr val="bg1"/>
                </a:solidFill>
              </a:rPr>
              <a:t>con il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  <a:r>
              <a:rPr lang="it-IT" sz="2800" b="1" dirty="0" smtClean="0">
                <a:solidFill>
                  <a:schemeClr val="bg1"/>
                </a:solidFill>
              </a:rPr>
              <a:t>SILENZIO</a:t>
            </a:r>
          </a:p>
          <a:p>
            <a:pPr lvl="1">
              <a:lnSpc>
                <a:spcPct val="150000"/>
              </a:lnSpc>
            </a:pPr>
            <a:endParaRPr lang="it-IT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6"/>
          <a:stretch/>
        </p:blipFill>
        <p:spPr>
          <a:xfrm>
            <a:off x="697115" y="512856"/>
            <a:ext cx="4860000" cy="58322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89000"/>
            <a:ext cx="4860000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6759" y="3049330"/>
            <a:ext cx="5256584" cy="361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710418" y="97362"/>
            <a:ext cx="5256584" cy="361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935416" y="3625394"/>
            <a:ext cx="5256584" cy="30436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4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00" y="189000"/>
            <a:ext cx="4860000" cy="648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791744" y="1052736"/>
            <a:ext cx="4608512" cy="1512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06814" y="2807117"/>
            <a:ext cx="1169860" cy="3619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9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1"/>
          <a:stretch/>
        </p:blipFill>
        <p:spPr>
          <a:xfrm>
            <a:off x="551380" y="1557000"/>
            <a:ext cx="4679480" cy="374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16632"/>
            <a:ext cx="486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8434</TotalTime>
  <Words>7080</Words>
  <Application>Microsoft Office PowerPoint</Application>
  <PresentationFormat>Widescreen</PresentationFormat>
  <Paragraphs>1208</Paragraphs>
  <Slides>244</Slides>
  <Notes>86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244</vt:i4>
      </vt:variant>
    </vt:vector>
  </HeadingPairs>
  <TitlesOfParts>
    <vt:vector size="250" baseType="lpstr">
      <vt:lpstr>Arial</vt:lpstr>
      <vt:lpstr>Calibri</vt:lpstr>
      <vt:lpstr>Calibri Light</vt:lpstr>
      <vt:lpstr>Comic Sans MS</vt:lpstr>
      <vt:lpstr>Times New Roman</vt:lpstr>
      <vt:lpstr>Struttura predefinita</vt:lpstr>
      <vt:lpstr>ARGOMENTI  provocatori per dibattiti  realizzato con studenti della secondaria superiore sul tema del narcisismo, empatia, bullismo, AMORE, dipendenze, ecc.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Ecco come ha dipinto L’ANIMA degli adolescenti</vt:lpstr>
      <vt:lpstr>Secondo quel pittore  l’anima di molti giovani è come il volto di questo clown  </vt:lpstr>
      <vt:lpstr>Secondo voi, questo volto,  è sorridente? ---------------------- È il volto di uno che vuole fare degli scherzi e divertirsi?   ----------------------  Oppure è un volto triste?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rigide corazze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paura di sentirsi un diverso?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</vt:lpstr>
      <vt:lpstr>Esiste anche la Paura   di non essere accettati.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 teme la solitudine  spesso si fa  trainare dal primo che passa</vt:lpstr>
      <vt:lpstr>Presentazione standard di PowerPoint</vt:lpstr>
      <vt:lpstr>Il gruppo fa sentire FORTI  anche i bambini deboli e fragili</vt:lpstr>
      <vt:lpstr> I Bambini, i «Ciucci» (mammoni) dipendono  dai più forti (da coloro che gli fanno da «mamma»)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 la forza dell’AMORE si può conquistare il mondo</vt:lpstr>
      <vt:lpstr>La sofferenza è MAESTRA di vita? </vt:lpstr>
      <vt:lpstr>Per imparare ad amare la vita  per imparare a sorridere nella vita  bisogna togliersi la maschera,   la nostra corazza!</vt:lpstr>
      <vt:lpstr>Presentazione standard di PowerPoint</vt:lpstr>
      <vt:lpstr>Molti adolescenti vivono sognando  una realtà che non esiste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ARGOMENTI  per animazione giovani</dc:title>
  <dc:creator>UTENTE</dc:creator>
  <cp:lastModifiedBy>PC Claudio</cp:lastModifiedBy>
  <cp:revision>641</cp:revision>
  <dcterms:created xsi:type="dcterms:W3CDTF">2006-02-16T17:17:57Z</dcterms:created>
  <dcterms:modified xsi:type="dcterms:W3CDTF">2021-03-28T21:09:51Z</dcterms:modified>
</cp:coreProperties>
</file>